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old" pitchFamily="2" charset="0"/>
      <p:regular r:id="rId21"/>
      <p:bold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Bold" panose="00000800000000000000" pitchFamily="2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503" autoAdjust="0"/>
  </p:normalViewPr>
  <p:slideViewPr>
    <p:cSldViewPr>
      <p:cViewPr>
        <p:scale>
          <a:sx n="70" d="100"/>
          <a:sy n="70" d="100"/>
        </p:scale>
        <p:origin x="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1.svg"/><Relationship Id="rId21" Type="http://schemas.openxmlformats.org/officeDocument/2006/relationships/image" Target="../media/image28.svg"/><Relationship Id="rId7" Type="http://schemas.openxmlformats.org/officeDocument/2006/relationships/image" Target="../media/image14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0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2.png"/><Relationship Id="rId15" Type="http://schemas.openxmlformats.org/officeDocument/2006/relationships/image" Target="../media/image22.sv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4" Type="http://schemas.openxmlformats.org/officeDocument/2006/relationships/image" Target="../media/image12.png"/><Relationship Id="rId9" Type="http://schemas.openxmlformats.org/officeDocument/2006/relationships/image" Target="../media/image16.sv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2049B">
                <a:alpha val="100000"/>
              </a:srgbClr>
            </a:gs>
            <a:gs pos="50000">
              <a:srgbClr val="3420B8">
                <a:alpha val="100000"/>
              </a:srgbClr>
            </a:gs>
            <a:gs pos="100000">
              <a:srgbClr val="0F035D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6107" y="5186947"/>
            <a:ext cx="9323926" cy="93239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27CBFF">
                      <a:alpha val="100000"/>
                    </a:srgbClr>
                  </a:gs>
                  <a:gs pos="50000">
                    <a:srgbClr val="11084B">
                      <a:alpha val="100000"/>
                    </a:srgbClr>
                  </a:gs>
                  <a:gs pos="100000">
                    <a:srgbClr val="200BA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654436" y="2554812"/>
            <a:ext cx="4552882" cy="9008658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2"/>
              <a:stretch>
                <a:fillRect l="-112628" r="-112628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5" name="AutoShape 15"/>
          <p:cNvSpPr/>
          <p:nvPr/>
        </p:nvSpPr>
        <p:spPr>
          <a:xfrm>
            <a:off x="14586779" y="8929688"/>
            <a:ext cx="2672521" cy="0"/>
          </a:xfrm>
          <a:prstGeom prst="line">
            <a:avLst/>
          </a:prstGeom>
          <a:ln w="657225" cap="rnd">
            <a:gradFill>
              <a:gsLst>
                <a:gs pos="0">
                  <a:srgbClr val="27CBFF">
                    <a:alpha val="100000"/>
                  </a:srgbClr>
                </a:gs>
                <a:gs pos="50000">
                  <a:srgbClr val="11084B">
                    <a:alpha val="100000"/>
                  </a:srgbClr>
                </a:gs>
                <a:gs pos="100000">
                  <a:srgbClr val="200BA8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6" name="Group 16"/>
          <p:cNvGrpSpPr/>
          <p:nvPr/>
        </p:nvGrpSpPr>
        <p:grpSpPr>
          <a:xfrm>
            <a:off x="16697186" y="8696186"/>
            <a:ext cx="467003" cy="467003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Freeform 18"/>
          <p:cNvSpPr/>
          <p:nvPr/>
        </p:nvSpPr>
        <p:spPr>
          <a:xfrm>
            <a:off x="8149285" y="4062356"/>
            <a:ext cx="7013990" cy="1885010"/>
          </a:xfrm>
          <a:custGeom>
            <a:avLst/>
            <a:gdLst/>
            <a:ahLst/>
            <a:cxnLst/>
            <a:rect l="l" t="t" r="r" b="b"/>
            <a:pathLst>
              <a:path w="7013990" h="1885010">
                <a:moveTo>
                  <a:pt x="0" y="0"/>
                </a:moveTo>
                <a:lnTo>
                  <a:pt x="7013990" y="0"/>
                </a:lnTo>
                <a:lnTo>
                  <a:pt x="7013990" y="1885010"/>
                </a:lnTo>
                <a:lnTo>
                  <a:pt x="0" y="1885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716377" y="7258443"/>
            <a:ext cx="2389265" cy="642115"/>
          </a:xfrm>
          <a:custGeom>
            <a:avLst/>
            <a:gdLst/>
            <a:ahLst/>
            <a:cxnLst/>
            <a:rect l="l" t="t" r="r" b="b"/>
            <a:pathLst>
              <a:path w="2389265" h="642115">
                <a:moveTo>
                  <a:pt x="0" y="0"/>
                </a:moveTo>
                <a:lnTo>
                  <a:pt x="2389265" y="0"/>
                </a:lnTo>
                <a:lnTo>
                  <a:pt x="2389265" y="642115"/>
                </a:lnTo>
                <a:lnTo>
                  <a:pt x="0" y="6421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052129" y="1042878"/>
            <a:ext cx="1476505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62889" y="1044844"/>
            <a:ext cx="169367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267546" y="1023370"/>
            <a:ext cx="141135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283307" y="1042878"/>
            <a:ext cx="1975993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147787" y="5394708"/>
            <a:ext cx="8991481" cy="151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943"/>
              </a:lnSpc>
            </a:pPr>
            <a:r>
              <a:rPr lang="en-US" sz="9948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735427" y="7782946"/>
            <a:ext cx="3032527" cy="510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0"/>
              </a:lnSpc>
            </a:pPr>
            <a:r>
              <a:rPr lang="en-US" sz="335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67819" y="6785708"/>
            <a:ext cx="8991481" cy="457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4"/>
              </a:lnSpc>
            </a:pPr>
            <a:r>
              <a:rPr lang="en-US" sz="304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FOR SEEKING BOARDING PLACES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889673" y="8724265"/>
            <a:ext cx="1651581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Start Page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722107" y="8724265"/>
            <a:ext cx="41716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1108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&gt;</a:t>
            </a:r>
          </a:p>
        </p:txBody>
      </p:sp>
      <p:sp>
        <p:nvSpPr>
          <p:cNvPr id="29" name="Freeform 29"/>
          <p:cNvSpPr/>
          <p:nvPr/>
        </p:nvSpPr>
        <p:spPr>
          <a:xfrm>
            <a:off x="9144000" y="1028700"/>
            <a:ext cx="11075147" cy="8500176"/>
          </a:xfrm>
          <a:custGeom>
            <a:avLst/>
            <a:gdLst/>
            <a:ahLst/>
            <a:cxnLst/>
            <a:rect l="l" t="t" r="r" b="b"/>
            <a:pathLst>
              <a:path w="11075147" h="8500176">
                <a:moveTo>
                  <a:pt x="0" y="0"/>
                </a:moveTo>
                <a:lnTo>
                  <a:pt x="11075147" y="0"/>
                </a:lnTo>
                <a:lnTo>
                  <a:pt x="11075147" y="8500176"/>
                </a:lnTo>
                <a:lnTo>
                  <a:pt x="0" y="85001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3417063" y="5525221"/>
            <a:ext cx="1176219" cy="1515257"/>
          </a:xfrm>
          <a:custGeom>
            <a:avLst/>
            <a:gdLst/>
            <a:ahLst/>
            <a:cxnLst/>
            <a:rect l="l" t="t" r="r" b="b"/>
            <a:pathLst>
              <a:path w="1176219" h="1515257">
                <a:moveTo>
                  <a:pt x="0" y="0"/>
                </a:moveTo>
                <a:lnTo>
                  <a:pt x="1176219" y="0"/>
                </a:lnTo>
                <a:lnTo>
                  <a:pt x="1176219" y="1515257"/>
                </a:lnTo>
                <a:lnTo>
                  <a:pt x="0" y="15152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2148539" y="1737456"/>
            <a:ext cx="6995461" cy="513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02"/>
              </a:lnSpc>
            </a:pPr>
            <a:r>
              <a:rPr lang="en-US" sz="3573" b="1" spc="-1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TERRA CYCLE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2049B">
                <a:alpha val="100000"/>
              </a:srgbClr>
            </a:gs>
            <a:gs pos="50000">
              <a:srgbClr val="3420B8">
                <a:alpha val="100000"/>
              </a:srgbClr>
            </a:gs>
            <a:gs pos="100000">
              <a:srgbClr val="0F035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62889" y="2368846"/>
            <a:ext cx="8941519" cy="89415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756562" y="6096000"/>
            <a:ext cx="4296510" cy="1154687"/>
          </a:xfrm>
          <a:custGeom>
            <a:avLst/>
            <a:gdLst/>
            <a:ahLst/>
            <a:cxnLst/>
            <a:rect l="l" t="t" r="r" b="b"/>
            <a:pathLst>
              <a:path w="4296510" h="1154687">
                <a:moveTo>
                  <a:pt x="0" y="0"/>
                </a:moveTo>
                <a:lnTo>
                  <a:pt x="4296510" y="0"/>
                </a:lnTo>
                <a:lnTo>
                  <a:pt x="4296510" y="1154687"/>
                </a:lnTo>
                <a:lnTo>
                  <a:pt x="0" y="11546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608833" y="2368846"/>
            <a:ext cx="5530912" cy="6267323"/>
          </a:xfrm>
          <a:custGeom>
            <a:avLst/>
            <a:gdLst/>
            <a:ahLst/>
            <a:cxnLst/>
            <a:rect l="l" t="t" r="r" b="b"/>
            <a:pathLst>
              <a:path w="5530912" h="6267323">
                <a:moveTo>
                  <a:pt x="0" y="0"/>
                </a:moveTo>
                <a:lnTo>
                  <a:pt x="5530912" y="0"/>
                </a:lnTo>
                <a:lnTo>
                  <a:pt x="5530912" y="6267323"/>
                </a:lnTo>
                <a:lnTo>
                  <a:pt x="0" y="62673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052129" y="1042878"/>
            <a:ext cx="1476505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062889" y="1044844"/>
            <a:ext cx="169367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67546" y="1023370"/>
            <a:ext cx="141135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283307" y="1042878"/>
            <a:ext cx="1975993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9215" y="2386644"/>
            <a:ext cx="9611166" cy="275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438"/>
              </a:lnSpc>
            </a:pPr>
            <a:r>
              <a:rPr lang="en-US" sz="948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</a:t>
            </a:r>
          </a:p>
          <a:p>
            <a:pPr algn="just">
              <a:lnSpc>
                <a:spcPts val="10438"/>
              </a:lnSpc>
            </a:pPr>
            <a:endParaRPr lang="en-US" sz="9489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4180548"/>
            <a:ext cx="9500756" cy="3792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The Boardima LK App aims to meet the accommodation needs of the Western Province of Sri Lanka with its targeted focus and user-friendly design. While facing challenges like brand recognition and competition from Ikman.lk, it can leverage opportunities in the growing student and expatriate market. </a:t>
            </a:r>
          </a:p>
          <a:p>
            <a:pPr algn="l">
              <a:lnSpc>
                <a:spcPts val="3047"/>
              </a:lnSpc>
              <a:spcBef>
                <a:spcPct val="0"/>
              </a:spcBef>
            </a:pPr>
            <a:endParaRPr lang="en-US" sz="2177" b="1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Potential revenue from AdSense, Membership fee and feature integration can boost engagement. Overall, with strategic planning, the app has the potential to enhance the boarding experience and establish a sustainable business mode.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154282" y="6936760"/>
            <a:ext cx="3898790" cy="217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5757"/>
              </a:lnSpc>
            </a:pPr>
            <a:r>
              <a:rPr lang="en-US" sz="14324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2049B">
                <a:alpha val="100000"/>
              </a:srgbClr>
            </a:gs>
            <a:gs pos="50000">
              <a:srgbClr val="3420B8">
                <a:alpha val="100000"/>
              </a:srgbClr>
            </a:gs>
            <a:gs pos="100000">
              <a:srgbClr val="0F035D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758133" y="4335305"/>
            <a:ext cx="6313155" cy="631315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883671" y="-557340"/>
            <a:ext cx="6313155" cy="631315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863246" y="3483916"/>
            <a:ext cx="7490368" cy="778725"/>
            <a:chOff x="0" y="0"/>
            <a:chExt cx="1972772" cy="2050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72772" cy="205096"/>
            </a:xfrm>
            <a:custGeom>
              <a:avLst/>
              <a:gdLst/>
              <a:ahLst/>
              <a:cxnLst/>
              <a:rect l="l" t="t" r="r" b="b"/>
              <a:pathLst>
                <a:path w="1972772" h="205096">
                  <a:moveTo>
                    <a:pt x="0" y="0"/>
                  </a:moveTo>
                  <a:lnTo>
                    <a:pt x="1972772" y="0"/>
                  </a:lnTo>
                  <a:lnTo>
                    <a:pt x="1972772" y="205096"/>
                  </a:lnTo>
                  <a:lnTo>
                    <a:pt x="0" y="205096"/>
                  </a:lnTo>
                  <a:close/>
                </a:path>
              </a:pathLst>
            </a:custGeom>
            <a:solidFill>
              <a:srgbClr val="1FABD5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972772" cy="2431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052129" y="1042878"/>
            <a:ext cx="1476505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62889" y="1044844"/>
            <a:ext cx="169367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7546" y="1023370"/>
            <a:ext cx="141135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83307" y="1042878"/>
            <a:ext cx="1975993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12811" y="3557934"/>
            <a:ext cx="6995461" cy="70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34"/>
              </a:lnSpc>
            </a:pPr>
            <a:r>
              <a:rPr lang="en-US" sz="4673" spc="-1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TERA CYCLE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823743" y="2352050"/>
            <a:ext cx="5569375" cy="1131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110"/>
              </a:lnSpc>
            </a:pPr>
            <a:r>
              <a:rPr lang="en-US" sz="7373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863246" y="4703497"/>
            <a:ext cx="8721743" cy="4554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A. A.D. U. S. Abeysinghe                            2021MS9866 </a:t>
            </a:r>
          </a:p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Y.I. B. Amunugama                                     2021MS9892 </a:t>
            </a:r>
          </a:p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P. M Andradu                                               2021MS9893 </a:t>
            </a:r>
          </a:p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G.T.K Angappuli                                          2021MS9895 </a:t>
            </a:r>
          </a:p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B. S. A Bulathsinhala                                  2021MS9928 </a:t>
            </a:r>
          </a:p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E. P. Y. R Dabare                                          2021MS9945 </a:t>
            </a:r>
          </a:p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C.S. Illeperumachchi                                  2021MS10111 </a:t>
            </a:r>
          </a:p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A. A. O. S Maduranga                                 2021MS10223 </a:t>
            </a:r>
          </a:p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A.L.T Ruwanima                                          2021MS10392 </a:t>
            </a:r>
          </a:p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A. N Wijesinghe                                          2021MS10540 </a:t>
            </a:r>
          </a:p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H.L.P Yasanga                                             2021MS10550 </a:t>
            </a:r>
          </a:p>
          <a:p>
            <a:pPr algn="l">
              <a:lnSpc>
                <a:spcPts val="3047"/>
              </a:lnSpc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B.M.R.Yasiththa                                          2021MS10552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2049B">
                <a:alpha val="100000"/>
              </a:srgbClr>
            </a:gs>
            <a:gs pos="50000">
              <a:srgbClr val="3420B8">
                <a:alpha val="100000"/>
              </a:srgbClr>
            </a:gs>
            <a:gs pos="100000">
              <a:srgbClr val="0F035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33263" y="6408071"/>
            <a:ext cx="9323926" cy="9323926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27CBFF">
                      <a:alpha val="100000"/>
                    </a:srgbClr>
                  </a:gs>
                  <a:gs pos="50000">
                    <a:srgbClr val="11084B">
                      <a:alpha val="100000"/>
                    </a:srgbClr>
                  </a:gs>
                  <a:gs pos="100000">
                    <a:srgbClr val="200BA8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44000" y="1028700"/>
            <a:ext cx="11075147" cy="8500176"/>
          </a:xfrm>
          <a:custGeom>
            <a:avLst/>
            <a:gdLst/>
            <a:ahLst/>
            <a:cxnLst/>
            <a:rect l="l" t="t" r="r" b="b"/>
            <a:pathLst>
              <a:path w="11075147" h="8500176">
                <a:moveTo>
                  <a:pt x="0" y="0"/>
                </a:moveTo>
                <a:lnTo>
                  <a:pt x="11075147" y="0"/>
                </a:lnTo>
                <a:lnTo>
                  <a:pt x="11075147" y="8500176"/>
                </a:lnTo>
                <a:lnTo>
                  <a:pt x="0" y="8500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2817917" y="8263885"/>
            <a:ext cx="12652166" cy="996959"/>
            <a:chOff x="0" y="0"/>
            <a:chExt cx="3332258" cy="262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32258" cy="262574"/>
            </a:xfrm>
            <a:custGeom>
              <a:avLst/>
              <a:gdLst/>
              <a:ahLst/>
              <a:cxnLst/>
              <a:rect l="l" t="t" r="r" b="b"/>
              <a:pathLst>
                <a:path w="3332258" h="262574">
                  <a:moveTo>
                    <a:pt x="31207" y="0"/>
                  </a:moveTo>
                  <a:lnTo>
                    <a:pt x="3301051" y="0"/>
                  </a:lnTo>
                  <a:cubicBezTo>
                    <a:pt x="3318286" y="0"/>
                    <a:pt x="3332258" y="13972"/>
                    <a:pt x="3332258" y="31207"/>
                  </a:cubicBezTo>
                  <a:lnTo>
                    <a:pt x="3332258" y="231366"/>
                  </a:lnTo>
                  <a:cubicBezTo>
                    <a:pt x="3332258" y="239643"/>
                    <a:pt x="3328970" y="247581"/>
                    <a:pt x="3323117" y="253433"/>
                  </a:cubicBezTo>
                  <a:cubicBezTo>
                    <a:pt x="3317265" y="259286"/>
                    <a:pt x="3309327" y="262574"/>
                    <a:pt x="3301051" y="262574"/>
                  </a:cubicBezTo>
                  <a:lnTo>
                    <a:pt x="31207" y="262574"/>
                  </a:lnTo>
                  <a:cubicBezTo>
                    <a:pt x="22930" y="262574"/>
                    <a:pt x="14993" y="259286"/>
                    <a:pt x="9140" y="253433"/>
                  </a:cubicBezTo>
                  <a:cubicBezTo>
                    <a:pt x="3288" y="247581"/>
                    <a:pt x="0" y="239643"/>
                    <a:pt x="0" y="231366"/>
                  </a:cubicBezTo>
                  <a:lnTo>
                    <a:pt x="0" y="31207"/>
                  </a:lnTo>
                  <a:cubicBezTo>
                    <a:pt x="0" y="22930"/>
                    <a:pt x="3288" y="14993"/>
                    <a:pt x="9140" y="9140"/>
                  </a:cubicBezTo>
                  <a:cubicBezTo>
                    <a:pt x="14993" y="3288"/>
                    <a:pt x="22930" y="0"/>
                    <a:pt x="312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2049B">
                    <a:alpha val="100000"/>
                  </a:srgbClr>
                </a:gs>
                <a:gs pos="50000">
                  <a:srgbClr val="3420B8">
                    <a:alpha val="100000"/>
                  </a:srgbClr>
                </a:gs>
                <a:gs pos="100000">
                  <a:srgbClr val="0F035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332258" cy="310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54601" y="2407307"/>
            <a:ext cx="7335511" cy="5173789"/>
            <a:chOff x="0" y="0"/>
            <a:chExt cx="1136463" cy="8015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36463" cy="801555"/>
            </a:xfrm>
            <a:custGeom>
              <a:avLst/>
              <a:gdLst/>
              <a:ahLst/>
              <a:cxnLst/>
              <a:rect l="l" t="t" r="r" b="b"/>
              <a:pathLst>
                <a:path w="1136463" h="801555">
                  <a:moveTo>
                    <a:pt x="66490" y="0"/>
                  </a:moveTo>
                  <a:lnTo>
                    <a:pt x="1069972" y="0"/>
                  </a:lnTo>
                  <a:cubicBezTo>
                    <a:pt x="1087607" y="0"/>
                    <a:pt x="1104519" y="7005"/>
                    <a:pt x="1116988" y="19475"/>
                  </a:cubicBezTo>
                  <a:cubicBezTo>
                    <a:pt x="1129457" y="31944"/>
                    <a:pt x="1136463" y="48856"/>
                    <a:pt x="1136463" y="66490"/>
                  </a:cubicBezTo>
                  <a:lnTo>
                    <a:pt x="1136463" y="735065"/>
                  </a:lnTo>
                  <a:cubicBezTo>
                    <a:pt x="1136463" y="752699"/>
                    <a:pt x="1129457" y="769611"/>
                    <a:pt x="1116988" y="782081"/>
                  </a:cubicBezTo>
                  <a:cubicBezTo>
                    <a:pt x="1104519" y="794550"/>
                    <a:pt x="1087607" y="801555"/>
                    <a:pt x="1069972" y="801555"/>
                  </a:cubicBezTo>
                  <a:lnTo>
                    <a:pt x="66490" y="801555"/>
                  </a:lnTo>
                  <a:cubicBezTo>
                    <a:pt x="48856" y="801555"/>
                    <a:pt x="31944" y="794550"/>
                    <a:pt x="19475" y="782081"/>
                  </a:cubicBezTo>
                  <a:cubicBezTo>
                    <a:pt x="7005" y="769611"/>
                    <a:pt x="0" y="752699"/>
                    <a:pt x="0" y="735065"/>
                  </a:cubicBezTo>
                  <a:lnTo>
                    <a:pt x="0" y="66490"/>
                  </a:lnTo>
                  <a:cubicBezTo>
                    <a:pt x="0" y="48856"/>
                    <a:pt x="7005" y="31944"/>
                    <a:pt x="19475" y="19475"/>
                  </a:cubicBezTo>
                  <a:cubicBezTo>
                    <a:pt x="31944" y="7005"/>
                    <a:pt x="48856" y="0"/>
                    <a:pt x="66490" y="0"/>
                  </a:cubicBezTo>
                  <a:close/>
                </a:path>
              </a:pathLst>
            </a:custGeom>
            <a:blipFill>
              <a:blip r:embed="rId4"/>
              <a:stretch>
                <a:fillRect l="-8705" t="-10908" r="-8705"/>
              </a:stretch>
            </a:blipFill>
            <a:ln w="266700" cap="rnd">
              <a:gradFill>
                <a:gsLst>
                  <a:gs pos="0">
                    <a:srgbClr val="22049B">
                      <a:alpha val="100000"/>
                    </a:srgbClr>
                  </a:gs>
                  <a:gs pos="50000">
                    <a:srgbClr val="3420B8">
                      <a:alpha val="100000"/>
                    </a:srgbClr>
                  </a:gs>
                  <a:gs pos="100000">
                    <a:srgbClr val="0F035D">
                      <a:alpha val="100000"/>
                    </a:srgbClr>
                  </a:gs>
                </a:gsLst>
                <a:path path="circle">
                  <a:fillToRect l="50000" t="50000" r="50000" b="50000"/>
                </a:path>
              </a:gradFill>
              <a:prstDash val="solid"/>
              <a:round/>
            </a:ln>
          </p:spPr>
        </p:sp>
      </p:grpSp>
      <p:sp>
        <p:nvSpPr>
          <p:cNvPr id="11" name="TextBox 11"/>
          <p:cNvSpPr txBox="1"/>
          <p:nvPr/>
        </p:nvSpPr>
        <p:spPr>
          <a:xfrm>
            <a:off x="10052129" y="1042878"/>
            <a:ext cx="1476505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062889" y="1044844"/>
            <a:ext cx="169367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67546" y="1023370"/>
            <a:ext cx="141135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83307" y="1042878"/>
            <a:ext cx="1975993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4145" y="2315920"/>
            <a:ext cx="7821763" cy="1952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5"/>
              </a:lnSpc>
            </a:pPr>
            <a:r>
              <a:rPr lang="en-US" sz="8777" b="1" dirty="0">
                <a:solidFill>
                  <a:srgbClr val="00B0F0"/>
                </a:solidFill>
                <a:latin typeface="Poppins Bold"/>
                <a:ea typeface="Poppins Bold"/>
                <a:cs typeface="Poppins Bold"/>
                <a:sym typeface="Poppins Bold"/>
              </a:rPr>
              <a:t>OVERVIEW </a:t>
            </a:r>
          </a:p>
          <a:p>
            <a:pPr algn="l">
              <a:lnSpc>
                <a:spcPts val="5169"/>
              </a:lnSpc>
            </a:pPr>
            <a:r>
              <a:rPr lang="en-US" sz="4699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OF THE APP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78179" y="4508831"/>
            <a:ext cx="8249295" cy="4391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420" spc="-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Boardima.LK app is designed to help individuals, particularly students and temporary workers, find boarding places in Sri Lanka.</a:t>
            </a:r>
          </a:p>
          <a:p>
            <a:pPr algn="l">
              <a:lnSpc>
                <a:spcPts val="3437"/>
              </a:lnSpc>
            </a:pPr>
            <a:endParaRPr lang="en-US" sz="2420" spc="-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37"/>
              </a:lnSpc>
            </a:pPr>
            <a:r>
              <a:rPr lang="en-US" sz="2420" spc="-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app aims to simplify this process by providing a user-friendly platform where users can easily search, compare, and book boarding options.</a:t>
            </a:r>
          </a:p>
          <a:p>
            <a:pPr algn="l">
              <a:lnSpc>
                <a:spcPts val="3437"/>
              </a:lnSpc>
            </a:pPr>
            <a:endParaRPr lang="en-US" sz="2420" spc="-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879"/>
              </a:lnSpc>
            </a:pPr>
            <a:endParaRPr lang="en-US" sz="2420" spc="-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37"/>
              </a:lnSpc>
            </a:pPr>
            <a:endParaRPr lang="en-US" sz="2420" spc="-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735816" y="8371141"/>
            <a:ext cx="11075147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sz="2677" b="1" dirty="0">
                <a:solidFill>
                  <a:srgbClr val="00B0F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audience</a:t>
            </a:r>
          </a:p>
          <a:p>
            <a:pPr algn="ctr">
              <a:lnSpc>
                <a:spcPts val="2686"/>
              </a:lnSpc>
            </a:pPr>
            <a:r>
              <a:rPr lang="en-US" sz="237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Students and employees in Sri Lanka</a:t>
            </a:r>
          </a:p>
        </p:txBody>
      </p:sp>
      <p:sp>
        <p:nvSpPr>
          <p:cNvPr id="18" name="Freeform 18"/>
          <p:cNvSpPr/>
          <p:nvPr/>
        </p:nvSpPr>
        <p:spPr>
          <a:xfrm>
            <a:off x="12463713" y="3252538"/>
            <a:ext cx="2917287" cy="3483327"/>
          </a:xfrm>
          <a:custGeom>
            <a:avLst/>
            <a:gdLst/>
            <a:ahLst/>
            <a:cxnLst/>
            <a:rect l="l" t="t" r="r" b="b"/>
            <a:pathLst>
              <a:path w="2917287" h="3483327">
                <a:moveTo>
                  <a:pt x="0" y="0"/>
                </a:moveTo>
                <a:lnTo>
                  <a:pt x="2917287" y="0"/>
                </a:lnTo>
                <a:lnTo>
                  <a:pt x="2917287" y="3483327"/>
                </a:lnTo>
                <a:lnTo>
                  <a:pt x="0" y="34833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2049B">
                <a:alpha val="100000"/>
              </a:srgbClr>
            </a:gs>
            <a:gs pos="50000">
              <a:srgbClr val="3420B8">
                <a:alpha val="100000"/>
              </a:srgbClr>
            </a:gs>
            <a:gs pos="100000">
              <a:srgbClr val="0F035D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/>
          <p:cNvSpPr/>
          <p:nvPr/>
        </p:nvSpPr>
        <p:spPr>
          <a:xfrm>
            <a:off x="-7230572" y="-1104900"/>
            <a:ext cx="14438521" cy="11803491"/>
          </a:xfrm>
          <a:custGeom>
            <a:avLst/>
            <a:gdLst/>
            <a:ahLst/>
            <a:cxnLst/>
            <a:rect l="l" t="t" r="r" b="b"/>
            <a:pathLst>
              <a:path w="14438521" h="11803491">
                <a:moveTo>
                  <a:pt x="0" y="0"/>
                </a:moveTo>
                <a:lnTo>
                  <a:pt x="14438521" y="0"/>
                </a:lnTo>
                <a:lnTo>
                  <a:pt x="14438521" y="11803491"/>
                </a:lnTo>
                <a:lnTo>
                  <a:pt x="0" y="118034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728203" y="6893021"/>
            <a:ext cx="9323926" cy="9323926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3067976" y="5844657"/>
            <a:ext cx="4186909" cy="4442343"/>
          </a:xfrm>
          <a:custGeom>
            <a:avLst/>
            <a:gdLst/>
            <a:ahLst/>
            <a:cxnLst/>
            <a:rect l="l" t="t" r="r" b="b"/>
            <a:pathLst>
              <a:path w="4186909" h="4442343">
                <a:moveTo>
                  <a:pt x="0" y="0"/>
                </a:moveTo>
                <a:lnTo>
                  <a:pt x="4186909" y="0"/>
                </a:lnTo>
                <a:lnTo>
                  <a:pt x="4186909" y="4442343"/>
                </a:lnTo>
                <a:lnTo>
                  <a:pt x="0" y="4442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0052129" y="1042878"/>
            <a:ext cx="1476505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062889" y="1044844"/>
            <a:ext cx="169367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267546" y="1023370"/>
            <a:ext cx="141135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283307" y="1042878"/>
            <a:ext cx="1975993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5CB3D01-D8A6-4548-BBB2-0E35B82B30FB}"/>
              </a:ext>
            </a:extLst>
          </p:cNvPr>
          <p:cNvGrpSpPr/>
          <p:nvPr/>
        </p:nvGrpSpPr>
        <p:grpSpPr>
          <a:xfrm>
            <a:off x="923010" y="3119606"/>
            <a:ext cx="7269090" cy="2399803"/>
            <a:chOff x="1303017" y="2433084"/>
            <a:chExt cx="8928102" cy="2972951"/>
          </a:xfrm>
        </p:grpSpPr>
        <p:sp>
          <p:nvSpPr>
            <p:cNvPr id="24" name="Freeform 24"/>
            <p:cNvSpPr/>
            <p:nvPr/>
          </p:nvSpPr>
          <p:spPr>
            <a:xfrm>
              <a:off x="1303017" y="3521025"/>
              <a:ext cx="7013990" cy="1885010"/>
            </a:xfrm>
            <a:custGeom>
              <a:avLst/>
              <a:gdLst/>
              <a:ahLst/>
              <a:cxnLst/>
              <a:rect l="l" t="t" r="r" b="b"/>
              <a:pathLst>
                <a:path w="7013990" h="1885010">
                  <a:moveTo>
                    <a:pt x="0" y="0"/>
                  </a:moveTo>
                  <a:lnTo>
                    <a:pt x="7013989" y="0"/>
                  </a:lnTo>
                  <a:lnTo>
                    <a:pt x="7013989" y="1885010"/>
                  </a:lnTo>
                  <a:lnTo>
                    <a:pt x="0" y="1885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36" name="TextBox 36"/>
            <p:cNvSpPr txBox="1"/>
            <p:nvPr/>
          </p:nvSpPr>
          <p:spPr>
            <a:xfrm>
              <a:off x="1323418" y="2433084"/>
              <a:ext cx="8907701" cy="117314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just">
                <a:lnSpc>
                  <a:spcPts val="9126"/>
                </a:lnSpc>
              </a:pPr>
              <a:r>
                <a:rPr lang="en-US" sz="8296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FEATURES OF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9037E46-1D91-4B09-8B0C-94838B814642}"/>
              </a:ext>
            </a:extLst>
          </p:cNvPr>
          <p:cNvGrpSpPr/>
          <p:nvPr/>
        </p:nvGrpSpPr>
        <p:grpSpPr>
          <a:xfrm>
            <a:off x="8236223" y="2160296"/>
            <a:ext cx="2578188" cy="2133159"/>
            <a:chOff x="11125547" y="2160296"/>
            <a:chExt cx="2578188" cy="2133159"/>
          </a:xfrm>
        </p:grpSpPr>
        <p:grpSp>
          <p:nvGrpSpPr>
            <p:cNvPr id="2" name="Group 2"/>
            <p:cNvGrpSpPr/>
            <p:nvPr/>
          </p:nvGrpSpPr>
          <p:grpSpPr>
            <a:xfrm>
              <a:off x="11125547" y="2160296"/>
              <a:ext cx="2578188" cy="2133159"/>
              <a:chOff x="0" y="0"/>
              <a:chExt cx="679029" cy="561820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0" y="0"/>
                <a:ext cx="679029" cy="561820"/>
              </a:xfrm>
              <a:custGeom>
                <a:avLst/>
                <a:gdLst/>
                <a:ahLst/>
                <a:cxnLst/>
                <a:rect l="l" t="t" r="r" b="b"/>
                <a:pathLst>
                  <a:path w="679029" h="561820">
                    <a:moveTo>
                      <a:pt x="153146" y="0"/>
                    </a:moveTo>
                    <a:lnTo>
                      <a:pt x="525883" y="0"/>
                    </a:lnTo>
                    <a:cubicBezTo>
                      <a:pt x="566500" y="0"/>
                      <a:pt x="605453" y="16135"/>
                      <a:pt x="634174" y="44855"/>
                    </a:cubicBezTo>
                    <a:cubicBezTo>
                      <a:pt x="662894" y="73576"/>
                      <a:pt x="679029" y="112529"/>
                      <a:pt x="679029" y="153146"/>
                    </a:cubicBezTo>
                    <a:lnTo>
                      <a:pt x="679029" y="408674"/>
                    </a:lnTo>
                    <a:cubicBezTo>
                      <a:pt x="679029" y="449291"/>
                      <a:pt x="662894" y="488244"/>
                      <a:pt x="634174" y="516964"/>
                    </a:cubicBezTo>
                    <a:cubicBezTo>
                      <a:pt x="605453" y="545685"/>
                      <a:pt x="566500" y="561820"/>
                      <a:pt x="525883" y="561820"/>
                    </a:cubicBezTo>
                    <a:lnTo>
                      <a:pt x="153146" y="561820"/>
                    </a:lnTo>
                    <a:cubicBezTo>
                      <a:pt x="112529" y="561820"/>
                      <a:pt x="73576" y="545685"/>
                      <a:pt x="44855" y="516964"/>
                    </a:cubicBezTo>
                    <a:cubicBezTo>
                      <a:pt x="16135" y="488244"/>
                      <a:pt x="0" y="449291"/>
                      <a:pt x="0" y="408674"/>
                    </a:cubicBezTo>
                    <a:lnTo>
                      <a:pt x="0" y="153146"/>
                    </a:lnTo>
                    <a:cubicBezTo>
                      <a:pt x="0" y="112529"/>
                      <a:pt x="16135" y="73576"/>
                      <a:pt x="44855" y="44855"/>
                    </a:cubicBezTo>
                    <a:cubicBezTo>
                      <a:pt x="73576" y="16135"/>
                      <a:pt x="112529" y="0"/>
                      <a:pt x="153146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4" name="TextBox 4"/>
              <p:cNvSpPr txBox="1"/>
              <p:nvPr/>
            </p:nvSpPr>
            <p:spPr>
              <a:xfrm>
                <a:off x="0" y="-47625"/>
                <a:ext cx="679029" cy="6094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47"/>
                  </a:lnSpc>
                </a:pPr>
                <a:endParaRPr/>
              </a:p>
            </p:txBody>
          </p:sp>
        </p:grpSp>
        <p:sp>
          <p:nvSpPr>
            <p:cNvPr id="27" name="Freeform 27"/>
            <p:cNvSpPr/>
            <p:nvPr/>
          </p:nvSpPr>
          <p:spPr>
            <a:xfrm>
              <a:off x="11963109" y="2454711"/>
              <a:ext cx="903064" cy="903064"/>
            </a:xfrm>
            <a:custGeom>
              <a:avLst/>
              <a:gdLst/>
              <a:ahLst/>
              <a:cxnLst/>
              <a:rect l="l" t="t" r="r" b="b"/>
              <a:pathLst>
                <a:path w="903064" h="903064">
                  <a:moveTo>
                    <a:pt x="0" y="0"/>
                  </a:moveTo>
                  <a:lnTo>
                    <a:pt x="903064" y="0"/>
                  </a:lnTo>
                  <a:lnTo>
                    <a:pt x="903064" y="903064"/>
                  </a:lnTo>
                  <a:lnTo>
                    <a:pt x="0" y="9030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TextBox 37"/>
            <p:cNvSpPr txBox="1"/>
            <p:nvPr/>
          </p:nvSpPr>
          <p:spPr>
            <a:xfrm>
              <a:off x="11287179" y="3442881"/>
              <a:ext cx="2312074" cy="609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0"/>
                </a:lnSpc>
              </a:pPr>
              <a:r>
                <a:rPr lang="en-US" sz="2177" b="1" dirty="0">
                  <a:solidFill>
                    <a:srgbClr val="11084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Advanced Search Filters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6BD8BD8-4516-462D-BE02-A110AFCDD258}"/>
              </a:ext>
            </a:extLst>
          </p:cNvPr>
          <p:cNvGrpSpPr/>
          <p:nvPr/>
        </p:nvGrpSpPr>
        <p:grpSpPr>
          <a:xfrm>
            <a:off x="11125547" y="4610687"/>
            <a:ext cx="2578188" cy="2133159"/>
            <a:chOff x="11125547" y="4610687"/>
            <a:chExt cx="2578188" cy="2133159"/>
          </a:xfrm>
        </p:grpSpPr>
        <p:grpSp>
          <p:nvGrpSpPr>
            <p:cNvPr id="5" name="Group 5"/>
            <p:cNvGrpSpPr/>
            <p:nvPr/>
          </p:nvGrpSpPr>
          <p:grpSpPr>
            <a:xfrm>
              <a:off x="11125547" y="4610687"/>
              <a:ext cx="2578188" cy="2133159"/>
              <a:chOff x="0" y="0"/>
              <a:chExt cx="679029" cy="56182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79029" cy="561820"/>
              </a:xfrm>
              <a:custGeom>
                <a:avLst/>
                <a:gdLst/>
                <a:ahLst/>
                <a:cxnLst/>
                <a:rect l="l" t="t" r="r" b="b"/>
                <a:pathLst>
                  <a:path w="679029" h="561820">
                    <a:moveTo>
                      <a:pt x="153146" y="0"/>
                    </a:moveTo>
                    <a:lnTo>
                      <a:pt x="525883" y="0"/>
                    </a:lnTo>
                    <a:cubicBezTo>
                      <a:pt x="566500" y="0"/>
                      <a:pt x="605453" y="16135"/>
                      <a:pt x="634174" y="44855"/>
                    </a:cubicBezTo>
                    <a:cubicBezTo>
                      <a:pt x="662894" y="73576"/>
                      <a:pt x="679029" y="112529"/>
                      <a:pt x="679029" y="153146"/>
                    </a:cubicBezTo>
                    <a:lnTo>
                      <a:pt x="679029" y="408674"/>
                    </a:lnTo>
                    <a:cubicBezTo>
                      <a:pt x="679029" y="449291"/>
                      <a:pt x="662894" y="488244"/>
                      <a:pt x="634174" y="516964"/>
                    </a:cubicBezTo>
                    <a:cubicBezTo>
                      <a:pt x="605453" y="545685"/>
                      <a:pt x="566500" y="561820"/>
                      <a:pt x="525883" y="561820"/>
                    </a:cubicBezTo>
                    <a:lnTo>
                      <a:pt x="153146" y="561820"/>
                    </a:lnTo>
                    <a:cubicBezTo>
                      <a:pt x="112529" y="561820"/>
                      <a:pt x="73576" y="545685"/>
                      <a:pt x="44855" y="516964"/>
                    </a:cubicBezTo>
                    <a:cubicBezTo>
                      <a:pt x="16135" y="488244"/>
                      <a:pt x="0" y="449291"/>
                      <a:pt x="0" y="408674"/>
                    </a:cubicBezTo>
                    <a:lnTo>
                      <a:pt x="0" y="153146"/>
                    </a:lnTo>
                    <a:cubicBezTo>
                      <a:pt x="0" y="112529"/>
                      <a:pt x="16135" y="73576"/>
                      <a:pt x="44855" y="44855"/>
                    </a:cubicBezTo>
                    <a:cubicBezTo>
                      <a:pt x="73576" y="16135"/>
                      <a:pt x="112529" y="0"/>
                      <a:pt x="15314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679029" cy="6094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47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1609578" y="5066287"/>
              <a:ext cx="1610126" cy="750721"/>
            </a:xfrm>
            <a:custGeom>
              <a:avLst/>
              <a:gdLst/>
              <a:ahLst/>
              <a:cxnLst/>
              <a:rect l="l" t="t" r="r" b="b"/>
              <a:pathLst>
                <a:path w="1610126" h="750721">
                  <a:moveTo>
                    <a:pt x="0" y="0"/>
                  </a:moveTo>
                  <a:lnTo>
                    <a:pt x="1610126" y="0"/>
                  </a:lnTo>
                  <a:lnTo>
                    <a:pt x="1610126" y="750721"/>
                  </a:lnTo>
                  <a:lnTo>
                    <a:pt x="0" y="750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8" name="TextBox 38"/>
            <p:cNvSpPr txBox="1"/>
            <p:nvPr/>
          </p:nvSpPr>
          <p:spPr>
            <a:xfrm>
              <a:off x="11258604" y="5864633"/>
              <a:ext cx="2312074" cy="8105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55"/>
                </a:lnSpc>
              </a:pPr>
              <a:r>
                <a:rPr lang="en-US" sz="2177" b="1">
                  <a:solidFill>
                    <a:srgbClr val="11084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Booking Integration</a:t>
              </a:r>
            </a:p>
            <a:p>
              <a:pPr algn="ctr">
                <a:lnSpc>
                  <a:spcPts val="2155"/>
                </a:lnSpc>
              </a:pPr>
              <a:endParaRPr lang="en-US" sz="2177" b="1">
                <a:solidFill>
                  <a:srgbClr val="11084B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0C1B35E-C25F-46A3-B353-68C349B31764}"/>
              </a:ext>
            </a:extLst>
          </p:cNvPr>
          <p:cNvGrpSpPr/>
          <p:nvPr/>
        </p:nvGrpSpPr>
        <p:grpSpPr>
          <a:xfrm>
            <a:off x="11214012" y="7058171"/>
            <a:ext cx="2578188" cy="2200129"/>
            <a:chOff x="11125547" y="7058171"/>
            <a:chExt cx="2578188" cy="2200129"/>
          </a:xfrm>
        </p:grpSpPr>
        <p:grpSp>
          <p:nvGrpSpPr>
            <p:cNvPr id="8" name="Group 8"/>
            <p:cNvGrpSpPr/>
            <p:nvPr/>
          </p:nvGrpSpPr>
          <p:grpSpPr>
            <a:xfrm>
              <a:off x="11125547" y="7058171"/>
              <a:ext cx="2578188" cy="2133159"/>
              <a:chOff x="0" y="0"/>
              <a:chExt cx="679029" cy="56182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79029" cy="561820"/>
              </a:xfrm>
              <a:custGeom>
                <a:avLst/>
                <a:gdLst/>
                <a:ahLst/>
                <a:cxnLst/>
                <a:rect l="l" t="t" r="r" b="b"/>
                <a:pathLst>
                  <a:path w="679029" h="561820">
                    <a:moveTo>
                      <a:pt x="153146" y="0"/>
                    </a:moveTo>
                    <a:lnTo>
                      <a:pt x="525883" y="0"/>
                    </a:lnTo>
                    <a:cubicBezTo>
                      <a:pt x="566500" y="0"/>
                      <a:pt x="605453" y="16135"/>
                      <a:pt x="634174" y="44855"/>
                    </a:cubicBezTo>
                    <a:cubicBezTo>
                      <a:pt x="662894" y="73576"/>
                      <a:pt x="679029" y="112529"/>
                      <a:pt x="679029" y="153146"/>
                    </a:cubicBezTo>
                    <a:lnTo>
                      <a:pt x="679029" y="408674"/>
                    </a:lnTo>
                    <a:cubicBezTo>
                      <a:pt x="679029" y="449291"/>
                      <a:pt x="662894" y="488244"/>
                      <a:pt x="634174" y="516964"/>
                    </a:cubicBezTo>
                    <a:cubicBezTo>
                      <a:pt x="605453" y="545685"/>
                      <a:pt x="566500" y="561820"/>
                      <a:pt x="525883" y="561820"/>
                    </a:cubicBezTo>
                    <a:lnTo>
                      <a:pt x="153146" y="561820"/>
                    </a:lnTo>
                    <a:cubicBezTo>
                      <a:pt x="112529" y="561820"/>
                      <a:pt x="73576" y="545685"/>
                      <a:pt x="44855" y="516964"/>
                    </a:cubicBezTo>
                    <a:cubicBezTo>
                      <a:pt x="16135" y="488244"/>
                      <a:pt x="0" y="449291"/>
                      <a:pt x="0" y="408674"/>
                    </a:cubicBezTo>
                    <a:lnTo>
                      <a:pt x="0" y="153146"/>
                    </a:lnTo>
                    <a:cubicBezTo>
                      <a:pt x="0" y="112529"/>
                      <a:pt x="16135" y="73576"/>
                      <a:pt x="44855" y="44855"/>
                    </a:cubicBezTo>
                    <a:cubicBezTo>
                      <a:pt x="73576" y="16135"/>
                      <a:pt x="112529" y="0"/>
                      <a:pt x="153146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47625"/>
                <a:ext cx="679029" cy="6094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47"/>
                  </a:lnSpc>
                </a:pPr>
                <a:endParaRPr/>
              </a:p>
            </p:txBody>
          </p:sp>
        </p:grpSp>
        <p:sp>
          <p:nvSpPr>
            <p:cNvPr id="30" name="Freeform 30"/>
            <p:cNvSpPr/>
            <p:nvPr/>
          </p:nvSpPr>
          <p:spPr>
            <a:xfrm>
              <a:off x="11938553" y="7353446"/>
              <a:ext cx="946616" cy="950180"/>
            </a:xfrm>
            <a:custGeom>
              <a:avLst/>
              <a:gdLst/>
              <a:ahLst/>
              <a:cxnLst/>
              <a:rect l="l" t="t" r="r" b="b"/>
              <a:pathLst>
                <a:path w="946616" h="950180">
                  <a:moveTo>
                    <a:pt x="0" y="0"/>
                  </a:moveTo>
                  <a:lnTo>
                    <a:pt x="946616" y="0"/>
                  </a:lnTo>
                  <a:lnTo>
                    <a:pt x="946616" y="950179"/>
                  </a:lnTo>
                  <a:lnTo>
                    <a:pt x="0" y="950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9" name="TextBox 39"/>
            <p:cNvSpPr txBox="1"/>
            <p:nvPr/>
          </p:nvSpPr>
          <p:spPr>
            <a:xfrm>
              <a:off x="11277600" y="8424718"/>
              <a:ext cx="2312074" cy="8335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8"/>
                </a:lnSpc>
              </a:pPr>
              <a:r>
                <a:rPr lang="en-US" sz="2177" b="1" dirty="0">
                  <a:solidFill>
                    <a:srgbClr val="11084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Calendar Integration </a:t>
              </a:r>
            </a:p>
            <a:p>
              <a:pPr algn="ctr">
                <a:lnSpc>
                  <a:spcPts val="2198"/>
                </a:lnSpc>
              </a:pPr>
              <a:endParaRPr lang="en-US" sz="2177" b="1" dirty="0">
                <a:solidFill>
                  <a:srgbClr val="11084B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FC3198-4D9A-4D2B-800B-E406C82DF568}"/>
              </a:ext>
            </a:extLst>
          </p:cNvPr>
          <p:cNvGrpSpPr/>
          <p:nvPr/>
        </p:nvGrpSpPr>
        <p:grpSpPr>
          <a:xfrm>
            <a:off x="14054709" y="4429861"/>
            <a:ext cx="2642477" cy="2336876"/>
            <a:chOff x="14054709" y="4429861"/>
            <a:chExt cx="2642477" cy="2336876"/>
          </a:xfrm>
        </p:grpSpPr>
        <p:grpSp>
          <p:nvGrpSpPr>
            <p:cNvPr id="17" name="Group 17"/>
            <p:cNvGrpSpPr/>
            <p:nvPr/>
          </p:nvGrpSpPr>
          <p:grpSpPr>
            <a:xfrm>
              <a:off x="14054709" y="4429861"/>
              <a:ext cx="2642477" cy="2336876"/>
              <a:chOff x="-16932" y="-47625"/>
              <a:chExt cx="695961" cy="61547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16932" y="6029"/>
                <a:ext cx="679029" cy="561820"/>
              </a:xfrm>
              <a:custGeom>
                <a:avLst/>
                <a:gdLst/>
                <a:ahLst/>
                <a:cxnLst/>
                <a:rect l="l" t="t" r="r" b="b"/>
                <a:pathLst>
                  <a:path w="679029" h="561820">
                    <a:moveTo>
                      <a:pt x="153146" y="0"/>
                    </a:moveTo>
                    <a:lnTo>
                      <a:pt x="525883" y="0"/>
                    </a:lnTo>
                    <a:cubicBezTo>
                      <a:pt x="566500" y="0"/>
                      <a:pt x="605453" y="16135"/>
                      <a:pt x="634174" y="44855"/>
                    </a:cubicBezTo>
                    <a:cubicBezTo>
                      <a:pt x="662894" y="73576"/>
                      <a:pt x="679029" y="112529"/>
                      <a:pt x="679029" y="153146"/>
                    </a:cubicBezTo>
                    <a:lnTo>
                      <a:pt x="679029" y="408674"/>
                    </a:lnTo>
                    <a:cubicBezTo>
                      <a:pt x="679029" y="449291"/>
                      <a:pt x="662894" y="488244"/>
                      <a:pt x="634174" y="516964"/>
                    </a:cubicBezTo>
                    <a:cubicBezTo>
                      <a:pt x="605453" y="545685"/>
                      <a:pt x="566500" y="561820"/>
                      <a:pt x="525883" y="561820"/>
                    </a:cubicBezTo>
                    <a:lnTo>
                      <a:pt x="153146" y="561820"/>
                    </a:lnTo>
                    <a:cubicBezTo>
                      <a:pt x="112529" y="561820"/>
                      <a:pt x="73576" y="545685"/>
                      <a:pt x="44855" y="516964"/>
                    </a:cubicBezTo>
                    <a:cubicBezTo>
                      <a:pt x="16135" y="488244"/>
                      <a:pt x="0" y="449291"/>
                      <a:pt x="0" y="408674"/>
                    </a:cubicBezTo>
                    <a:lnTo>
                      <a:pt x="0" y="153146"/>
                    </a:lnTo>
                    <a:cubicBezTo>
                      <a:pt x="0" y="112529"/>
                      <a:pt x="16135" y="73576"/>
                      <a:pt x="44855" y="44855"/>
                    </a:cubicBezTo>
                    <a:cubicBezTo>
                      <a:pt x="73576" y="16135"/>
                      <a:pt x="112529" y="0"/>
                      <a:pt x="153146" y="0"/>
                    </a:cubicBez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47625"/>
                <a:ext cx="679029" cy="6094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47"/>
                  </a:lnSpc>
                </a:pPr>
                <a:endParaRPr/>
              </a:p>
            </p:txBody>
          </p:sp>
        </p:grpSp>
        <p:sp>
          <p:nvSpPr>
            <p:cNvPr id="29" name="Freeform 29"/>
            <p:cNvSpPr/>
            <p:nvPr/>
          </p:nvSpPr>
          <p:spPr>
            <a:xfrm>
              <a:off x="14647826" y="4942342"/>
              <a:ext cx="1551514" cy="874666"/>
            </a:xfrm>
            <a:custGeom>
              <a:avLst/>
              <a:gdLst/>
              <a:ahLst/>
              <a:cxnLst/>
              <a:rect l="l" t="t" r="r" b="b"/>
              <a:pathLst>
                <a:path w="1551514" h="874666">
                  <a:moveTo>
                    <a:pt x="0" y="0"/>
                  </a:moveTo>
                  <a:lnTo>
                    <a:pt x="1551513" y="0"/>
                  </a:lnTo>
                  <a:lnTo>
                    <a:pt x="1551513" y="874665"/>
                  </a:lnTo>
                  <a:lnTo>
                    <a:pt x="0" y="8746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0" name="TextBox 40"/>
            <p:cNvSpPr txBox="1"/>
            <p:nvPr/>
          </p:nvSpPr>
          <p:spPr>
            <a:xfrm>
              <a:off x="14189263" y="5817008"/>
              <a:ext cx="2312074" cy="5732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29"/>
                </a:lnSpc>
              </a:pPr>
              <a:r>
                <a:rPr lang="en-US" dirty="0">
                  <a:solidFill>
                    <a:srgbClr val="11084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Customer Satisfaction meter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BDEC562-542A-4F3D-B4D7-59E05308150E}"/>
              </a:ext>
            </a:extLst>
          </p:cNvPr>
          <p:cNvGrpSpPr/>
          <p:nvPr/>
        </p:nvGrpSpPr>
        <p:grpSpPr>
          <a:xfrm>
            <a:off x="14118998" y="7058171"/>
            <a:ext cx="2578188" cy="2133159"/>
            <a:chOff x="14118998" y="7058171"/>
            <a:chExt cx="2578188" cy="2133159"/>
          </a:xfrm>
        </p:grpSpPr>
        <p:grpSp>
          <p:nvGrpSpPr>
            <p:cNvPr id="11" name="Group 11"/>
            <p:cNvGrpSpPr/>
            <p:nvPr/>
          </p:nvGrpSpPr>
          <p:grpSpPr>
            <a:xfrm>
              <a:off x="14118998" y="7058171"/>
              <a:ext cx="2578188" cy="2133159"/>
              <a:chOff x="0" y="0"/>
              <a:chExt cx="679029" cy="56182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79029" cy="561820"/>
              </a:xfrm>
              <a:custGeom>
                <a:avLst/>
                <a:gdLst/>
                <a:ahLst/>
                <a:cxnLst/>
                <a:rect l="l" t="t" r="r" b="b"/>
                <a:pathLst>
                  <a:path w="679029" h="561820">
                    <a:moveTo>
                      <a:pt x="153146" y="0"/>
                    </a:moveTo>
                    <a:lnTo>
                      <a:pt x="525883" y="0"/>
                    </a:lnTo>
                    <a:cubicBezTo>
                      <a:pt x="566500" y="0"/>
                      <a:pt x="605453" y="16135"/>
                      <a:pt x="634174" y="44855"/>
                    </a:cubicBezTo>
                    <a:cubicBezTo>
                      <a:pt x="662894" y="73576"/>
                      <a:pt x="679029" y="112529"/>
                      <a:pt x="679029" y="153146"/>
                    </a:cubicBezTo>
                    <a:lnTo>
                      <a:pt x="679029" y="408674"/>
                    </a:lnTo>
                    <a:cubicBezTo>
                      <a:pt x="679029" y="449291"/>
                      <a:pt x="662894" y="488244"/>
                      <a:pt x="634174" y="516964"/>
                    </a:cubicBezTo>
                    <a:cubicBezTo>
                      <a:pt x="605453" y="545685"/>
                      <a:pt x="566500" y="561820"/>
                      <a:pt x="525883" y="561820"/>
                    </a:cubicBezTo>
                    <a:lnTo>
                      <a:pt x="153146" y="561820"/>
                    </a:lnTo>
                    <a:cubicBezTo>
                      <a:pt x="112529" y="561820"/>
                      <a:pt x="73576" y="545685"/>
                      <a:pt x="44855" y="516964"/>
                    </a:cubicBezTo>
                    <a:cubicBezTo>
                      <a:pt x="16135" y="488244"/>
                      <a:pt x="0" y="449291"/>
                      <a:pt x="0" y="408674"/>
                    </a:cubicBezTo>
                    <a:lnTo>
                      <a:pt x="0" y="153146"/>
                    </a:lnTo>
                    <a:cubicBezTo>
                      <a:pt x="0" y="112529"/>
                      <a:pt x="16135" y="73576"/>
                      <a:pt x="44855" y="44855"/>
                    </a:cubicBezTo>
                    <a:cubicBezTo>
                      <a:pt x="73576" y="16135"/>
                      <a:pt x="112529" y="0"/>
                      <a:pt x="15314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679029" cy="6094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47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4174612" y="8388499"/>
              <a:ext cx="2458286" cy="641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481"/>
                </a:lnSpc>
              </a:pPr>
              <a:r>
                <a:rPr lang="en-US" b="1" dirty="0">
                  <a:solidFill>
                    <a:srgbClr val="11084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In-app messaging System 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1228940-6082-4930-9690-5FD0FEF42105}"/>
              </a:ext>
            </a:extLst>
          </p:cNvPr>
          <p:cNvGrpSpPr/>
          <p:nvPr/>
        </p:nvGrpSpPr>
        <p:grpSpPr>
          <a:xfrm>
            <a:off x="14118998" y="2160296"/>
            <a:ext cx="2578188" cy="2135532"/>
            <a:chOff x="14118998" y="2160296"/>
            <a:chExt cx="2578188" cy="2135532"/>
          </a:xfrm>
        </p:grpSpPr>
        <p:grpSp>
          <p:nvGrpSpPr>
            <p:cNvPr id="14" name="Group 14"/>
            <p:cNvGrpSpPr/>
            <p:nvPr/>
          </p:nvGrpSpPr>
          <p:grpSpPr>
            <a:xfrm>
              <a:off x="14118998" y="2160296"/>
              <a:ext cx="2578188" cy="2133159"/>
              <a:chOff x="0" y="0"/>
              <a:chExt cx="679029" cy="56182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79029" cy="561820"/>
              </a:xfrm>
              <a:custGeom>
                <a:avLst/>
                <a:gdLst/>
                <a:ahLst/>
                <a:cxnLst/>
                <a:rect l="l" t="t" r="r" b="b"/>
                <a:pathLst>
                  <a:path w="679029" h="561820">
                    <a:moveTo>
                      <a:pt x="153146" y="0"/>
                    </a:moveTo>
                    <a:lnTo>
                      <a:pt x="525883" y="0"/>
                    </a:lnTo>
                    <a:cubicBezTo>
                      <a:pt x="566500" y="0"/>
                      <a:pt x="605453" y="16135"/>
                      <a:pt x="634174" y="44855"/>
                    </a:cubicBezTo>
                    <a:cubicBezTo>
                      <a:pt x="662894" y="73576"/>
                      <a:pt x="679029" y="112529"/>
                      <a:pt x="679029" y="153146"/>
                    </a:cubicBezTo>
                    <a:lnTo>
                      <a:pt x="679029" y="408674"/>
                    </a:lnTo>
                    <a:cubicBezTo>
                      <a:pt x="679029" y="449291"/>
                      <a:pt x="662894" y="488244"/>
                      <a:pt x="634174" y="516964"/>
                    </a:cubicBezTo>
                    <a:cubicBezTo>
                      <a:pt x="605453" y="545685"/>
                      <a:pt x="566500" y="561820"/>
                      <a:pt x="525883" y="561820"/>
                    </a:cubicBezTo>
                    <a:lnTo>
                      <a:pt x="153146" y="561820"/>
                    </a:lnTo>
                    <a:cubicBezTo>
                      <a:pt x="112529" y="561820"/>
                      <a:pt x="73576" y="545685"/>
                      <a:pt x="44855" y="516964"/>
                    </a:cubicBezTo>
                    <a:cubicBezTo>
                      <a:pt x="16135" y="488244"/>
                      <a:pt x="0" y="449291"/>
                      <a:pt x="0" y="408674"/>
                    </a:cubicBezTo>
                    <a:lnTo>
                      <a:pt x="0" y="153146"/>
                    </a:lnTo>
                    <a:cubicBezTo>
                      <a:pt x="0" y="112529"/>
                      <a:pt x="16135" y="73576"/>
                      <a:pt x="44855" y="44855"/>
                    </a:cubicBezTo>
                    <a:cubicBezTo>
                      <a:pt x="73576" y="16135"/>
                      <a:pt x="112529" y="0"/>
                      <a:pt x="153146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47625"/>
                <a:ext cx="679029" cy="6094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47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15037876" y="2383077"/>
              <a:ext cx="740433" cy="843799"/>
            </a:xfrm>
            <a:custGeom>
              <a:avLst/>
              <a:gdLst/>
              <a:ahLst/>
              <a:cxnLst/>
              <a:rect l="l" t="t" r="r" b="b"/>
              <a:pathLst>
                <a:path w="740433" h="843799">
                  <a:moveTo>
                    <a:pt x="0" y="0"/>
                  </a:moveTo>
                  <a:lnTo>
                    <a:pt x="740433" y="0"/>
                  </a:lnTo>
                  <a:lnTo>
                    <a:pt x="740433" y="843798"/>
                  </a:lnTo>
                  <a:lnTo>
                    <a:pt x="0" y="843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2" name="TextBox 42"/>
            <p:cNvSpPr txBox="1"/>
            <p:nvPr/>
          </p:nvSpPr>
          <p:spPr>
            <a:xfrm>
              <a:off x="14356208" y="3405400"/>
              <a:ext cx="2103770" cy="8904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351"/>
                </a:lnSpc>
              </a:pPr>
              <a:r>
                <a:rPr lang="en-US" sz="2177" b="1">
                  <a:solidFill>
                    <a:srgbClr val="11084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Push Notifications</a:t>
              </a:r>
            </a:p>
            <a:p>
              <a:pPr algn="ctr">
                <a:lnSpc>
                  <a:spcPts val="2351"/>
                </a:lnSpc>
              </a:pPr>
              <a:endParaRPr lang="en-US" sz="2177" b="1">
                <a:solidFill>
                  <a:srgbClr val="11084B"/>
                </a:solidFill>
                <a:latin typeface="Montserrat Bold"/>
                <a:ea typeface="Montserrat Bold"/>
                <a:cs typeface="Montserrat Bold"/>
                <a:sym typeface="Montserrat Bold"/>
              </a:endParaRPr>
            </a:p>
          </p:txBody>
        </p:sp>
      </p:grpSp>
      <p:pic>
        <p:nvPicPr>
          <p:cNvPr id="50" name="Graphic 49" descr="Chat bubble">
            <a:extLst>
              <a:ext uri="{FF2B5EF4-FFF2-40B4-BE49-F238E27FC236}">
                <a16:creationId xmlns:a16="http://schemas.microsoft.com/office/drawing/2014/main" id="{AAF2053B-71BA-4347-B882-2F060DCAF04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4740918" y="7200900"/>
            <a:ext cx="1365329" cy="1365329"/>
          </a:xfrm>
          <a:prstGeom prst="rect">
            <a:avLst/>
          </a:prstGeom>
        </p:spPr>
      </p:pic>
      <p:grpSp>
        <p:nvGrpSpPr>
          <p:cNvPr id="76" name="Group 75">
            <a:extLst>
              <a:ext uri="{FF2B5EF4-FFF2-40B4-BE49-F238E27FC236}">
                <a16:creationId xmlns:a16="http://schemas.microsoft.com/office/drawing/2014/main" id="{F1FF4CEC-A42E-43A0-BB92-9495D829BCD4}"/>
              </a:ext>
            </a:extLst>
          </p:cNvPr>
          <p:cNvGrpSpPr/>
          <p:nvPr/>
        </p:nvGrpSpPr>
        <p:grpSpPr>
          <a:xfrm>
            <a:off x="11124608" y="2154885"/>
            <a:ext cx="2578188" cy="2133159"/>
            <a:chOff x="8258628" y="7026034"/>
            <a:chExt cx="2578188" cy="2133159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07877175-1BBC-4A74-A361-4475247B3F8B}"/>
                </a:ext>
              </a:extLst>
            </p:cNvPr>
            <p:cNvGrpSpPr/>
            <p:nvPr/>
          </p:nvGrpSpPr>
          <p:grpSpPr>
            <a:xfrm>
              <a:off x="8258628" y="7026034"/>
              <a:ext cx="2578188" cy="2133159"/>
              <a:chOff x="14118998" y="2160296"/>
              <a:chExt cx="2578188" cy="2133159"/>
            </a:xfrm>
          </p:grpSpPr>
          <p:grpSp>
            <p:nvGrpSpPr>
              <p:cNvPr id="52" name="Group 14">
                <a:extLst>
                  <a:ext uri="{FF2B5EF4-FFF2-40B4-BE49-F238E27FC236}">
                    <a16:creationId xmlns:a16="http://schemas.microsoft.com/office/drawing/2014/main" id="{0320A556-A616-4AFC-9E2D-414F99F435B3}"/>
                  </a:ext>
                </a:extLst>
              </p:cNvPr>
              <p:cNvGrpSpPr/>
              <p:nvPr/>
            </p:nvGrpSpPr>
            <p:grpSpPr>
              <a:xfrm>
                <a:off x="14118998" y="2160296"/>
                <a:ext cx="2578188" cy="2133159"/>
                <a:chOff x="0" y="0"/>
                <a:chExt cx="679029" cy="561820"/>
              </a:xfrm>
            </p:grpSpPr>
            <p:sp>
              <p:nvSpPr>
                <p:cNvPr id="55" name="Freeform 15">
                  <a:extLst>
                    <a:ext uri="{FF2B5EF4-FFF2-40B4-BE49-F238E27FC236}">
                      <a16:creationId xmlns:a16="http://schemas.microsoft.com/office/drawing/2014/main" id="{1351A2A1-6B7E-435D-A54A-683F983F5C6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79029" cy="56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29" h="561820">
                      <a:moveTo>
                        <a:pt x="153146" y="0"/>
                      </a:moveTo>
                      <a:lnTo>
                        <a:pt x="525883" y="0"/>
                      </a:lnTo>
                      <a:cubicBezTo>
                        <a:pt x="566500" y="0"/>
                        <a:pt x="605453" y="16135"/>
                        <a:pt x="634174" y="44855"/>
                      </a:cubicBezTo>
                      <a:cubicBezTo>
                        <a:pt x="662894" y="73576"/>
                        <a:pt x="679029" y="112529"/>
                        <a:pt x="679029" y="153146"/>
                      </a:cubicBezTo>
                      <a:lnTo>
                        <a:pt x="679029" y="408674"/>
                      </a:lnTo>
                      <a:cubicBezTo>
                        <a:pt x="679029" y="449291"/>
                        <a:pt x="662894" y="488244"/>
                        <a:pt x="634174" y="516964"/>
                      </a:cubicBezTo>
                      <a:cubicBezTo>
                        <a:pt x="605453" y="545685"/>
                        <a:pt x="566500" y="561820"/>
                        <a:pt x="525883" y="561820"/>
                      </a:cubicBezTo>
                      <a:lnTo>
                        <a:pt x="153146" y="561820"/>
                      </a:lnTo>
                      <a:cubicBezTo>
                        <a:pt x="112529" y="561820"/>
                        <a:pt x="73576" y="545685"/>
                        <a:pt x="44855" y="516964"/>
                      </a:cubicBezTo>
                      <a:cubicBezTo>
                        <a:pt x="16135" y="488244"/>
                        <a:pt x="0" y="449291"/>
                        <a:pt x="0" y="408674"/>
                      </a:cubicBezTo>
                      <a:lnTo>
                        <a:pt x="0" y="153146"/>
                      </a:lnTo>
                      <a:cubicBezTo>
                        <a:pt x="0" y="112529"/>
                        <a:pt x="16135" y="73576"/>
                        <a:pt x="44855" y="44855"/>
                      </a:cubicBezTo>
                      <a:cubicBezTo>
                        <a:pt x="73576" y="16135"/>
                        <a:pt x="112529" y="0"/>
                        <a:pt x="15314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56" name="TextBox 16">
                  <a:extLst>
                    <a:ext uri="{FF2B5EF4-FFF2-40B4-BE49-F238E27FC236}">
                      <a16:creationId xmlns:a16="http://schemas.microsoft.com/office/drawing/2014/main" id="{0F15F05E-24CD-42E5-91CD-3A0AA5AF065D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679029" cy="60944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47"/>
                    </a:lnSpc>
                  </a:pPr>
                  <a:endParaRPr/>
                </a:p>
              </p:txBody>
            </p:sp>
          </p:grpSp>
          <p:sp>
            <p:nvSpPr>
              <p:cNvPr id="54" name="TextBox 42">
                <a:extLst>
                  <a:ext uri="{FF2B5EF4-FFF2-40B4-BE49-F238E27FC236}">
                    <a16:creationId xmlns:a16="http://schemas.microsoft.com/office/drawing/2014/main" id="{4468457E-40A7-4A58-9CD5-3EE7AA67CD29}"/>
                  </a:ext>
                </a:extLst>
              </p:cNvPr>
              <p:cNvSpPr txBox="1"/>
              <p:nvPr/>
            </p:nvSpPr>
            <p:spPr>
              <a:xfrm>
                <a:off x="14356208" y="3405400"/>
                <a:ext cx="2103770" cy="3077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351"/>
                  </a:lnSpc>
                </a:pPr>
                <a:endParaRPr lang="en-US" sz="2177" b="1" dirty="0">
                  <a:solidFill>
                    <a:srgbClr val="11084B"/>
                  </a:solidFill>
                  <a:latin typeface="Montserrat Bold"/>
                  <a:ea typeface="Montserrat Bold"/>
                  <a:cs typeface="Montserrat Bold"/>
                  <a:sym typeface="Montserrat Bold"/>
                </a:endParaRPr>
              </a:p>
            </p:txBody>
          </p:sp>
        </p:grpSp>
        <p:sp>
          <p:nvSpPr>
            <p:cNvPr id="57" name="TextBox 39">
              <a:extLst>
                <a:ext uri="{FF2B5EF4-FFF2-40B4-BE49-F238E27FC236}">
                  <a16:creationId xmlns:a16="http://schemas.microsoft.com/office/drawing/2014/main" id="{D559D8B2-8746-4A3C-8B3B-779D053A3421}"/>
                </a:ext>
              </a:extLst>
            </p:cNvPr>
            <p:cNvSpPr txBox="1"/>
            <p:nvPr/>
          </p:nvSpPr>
          <p:spPr>
            <a:xfrm>
              <a:off x="8382000" y="8183314"/>
              <a:ext cx="2312074" cy="846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98"/>
                </a:lnSpc>
              </a:pPr>
              <a:r>
                <a:rPr lang="en-US" sz="2177" b="1" dirty="0">
                  <a:solidFill>
                    <a:srgbClr val="11084B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User Authentication System</a:t>
              </a:r>
            </a:p>
          </p:txBody>
        </p:sp>
        <p:pic>
          <p:nvPicPr>
            <p:cNvPr id="59" name="Graphic 58" descr="Lock">
              <a:extLst>
                <a:ext uri="{FF2B5EF4-FFF2-40B4-BE49-F238E27FC236}">
                  <a16:creationId xmlns:a16="http://schemas.microsoft.com/office/drawing/2014/main" id="{7876BFF3-3CE8-4C07-A855-2E5FC5FED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9002395" y="7133789"/>
              <a:ext cx="1090654" cy="1090654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401D12A-7C33-4C8D-B3B9-A2A6EEAB76A9}"/>
              </a:ext>
            </a:extLst>
          </p:cNvPr>
          <p:cNvGrpSpPr/>
          <p:nvPr/>
        </p:nvGrpSpPr>
        <p:grpSpPr>
          <a:xfrm>
            <a:off x="8194339" y="4418415"/>
            <a:ext cx="2642477" cy="2336876"/>
            <a:chOff x="8194339" y="4376315"/>
            <a:chExt cx="2642477" cy="2336876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959DC44F-2CAC-492B-BF52-FDE88A32D105}"/>
                </a:ext>
              </a:extLst>
            </p:cNvPr>
            <p:cNvGrpSpPr/>
            <p:nvPr/>
          </p:nvGrpSpPr>
          <p:grpSpPr>
            <a:xfrm>
              <a:off x="8194339" y="4376315"/>
              <a:ext cx="2642477" cy="2336876"/>
              <a:chOff x="14054709" y="4429861"/>
              <a:chExt cx="2642477" cy="2336876"/>
            </a:xfrm>
          </p:grpSpPr>
          <p:grpSp>
            <p:nvGrpSpPr>
              <p:cNvPr id="61" name="Group 17">
                <a:extLst>
                  <a:ext uri="{FF2B5EF4-FFF2-40B4-BE49-F238E27FC236}">
                    <a16:creationId xmlns:a16="http://schemas.microsoft.com/office/drawing/2014/main" id="{8E91BF91-91A6-4A55-8F9D-464AB30B5AC2}"/>
                  </a:ext>
                </a:extLst>
              </p:cNvPr>
              <p:cNvGrpSpPr/>
              <p:nvPr/>
            </p:nvGrpSpPr>
            <p:grpSpPr>
              <a:xfrm>
                <a:off x="14054709" y="4429861"/>
                <a:ext cx="2642477" cy="2336876"/>
                <a:chOff x="-16932" y="-47625"/>
                <a:chExt cx="695961" cy="615474"/>
              </a:xfrm>
            </p:grpSpPr>
            <p:sp>
              <p:nvSpPr>
                <p:cNvPr id="64" name="Freeform 18">
                  <a:extLst>
                    <a:ext uri="{FF2B5EF4-FFF2-40B4-BE49-F238E27FC236}">
                      <a16:creationId xmlns:a16="http://schemas.microsoft.com/office/drawing/2014/main" id="{8A5B3160-931F-4F58-9C11-1E257061B767}"/>
                    </a:ext>
                  </a:extLst>
                </p:cNvPr>
                <p:cNvSpPr/>
                <p:nvPr/>
              </p:nvSpPr>
              <p:spPr>
                <a:xfrm>
                  <a:off x="-16932" y="6029"/>
                  <a:ext cx="679029" cy="561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029" h="561820">
                      <a:moveTo>
                        <a:pt x="153146" y="0"/>
                      </a:moveTo>
                      <a:lnTo>
                        <a:pt x="525883" y="0"/>
                      </a:lnTo>
                      <a:cubicBezTo>
                        <a:pt x="566500" y="0"/>
                        <a:pt x="605453" y="16135"/>
                        <a:pt x="634174" y="44855"/>
                      </a:cubicBezTo>
                      <a:cubicBezTo>
                        <a:pt x="662894" y="73576"/>
                        <a:pt x="679029" y="112529"/>
                        <a:pt x="679029" y="153146"/>
                      </a:cubicBezTo>
                      <a:lnTo>
                        <a:pt x="679029" y="408674"/>
                      </a:lnTo>
                      <a:cubicBezTo>
                        <a:pt x="679029" y="449291"/>
                        <a:pt x="662894" y="488244"/>
                        <a:pt x="634174" y="516964"/>
                      </a:cubicBezTo>
                      <a:cubicBezTo>
                        <a:pt x="605453" y="545685"/>
                        <a:pt x="566500" y="561820"/>
                        <a:pt x="525883" y="561820"/>
                      </a:cubicBezTo>
                      <a:lnTo>
                        <a:pt x="153146" y="561820"/>
                      </a:lnTo>
                      <a:cubicBezTo>
                        <a:pt x="112529" y="561820"/>
                        <a:pt x="73576" y="545685"/>
                        <a:pt x="44855" y="516964"/>
                      </a:cubicBezTo>
                      <a:cubicBezTo>
                        <a:pt x="16135" y="488244"/>
                        <a:pt x="0" y="449291"/>
                        <a:pt x="0" y="408674"/>
                      </a:cubicBezTo>
                      <a:lnTo>
                        <a:pt x="0" y="153146"/>
                      </a:lnTo>
                      <a:cubicBezTo>
                        <a:pt x="0" y="112529"/>
                        <a:pt x="16135" y="73576"/>
                        <a:pt x="44855" y="44855"/>
                      </a:cubicBezTo>
                      <a:cubicBezTo>
                        <a:pt x="73576" y="16135"/>
                        <a:pt x="112529" y="0"/>
                        <a:pt x="153146" y="0"/>
                      </a:cubicBezTo>
                      <a:close/>
                    </a:path>
                  </a:pathLst>
                </a:custGeom>
                <a:solidFill>
                  <a:srgbClr val="E9E9E9"/>
                </a:solidFill>
              </p:spPr>
            </p:sp>
            <p:sp>
              <p:nvSpPr>
                <p:cNvPr id="65" name="TextBox 19">
                  <a:extLst>
                    <a:ext uri="{FF2B5EF4-FFF2-40B4-BE49-F238E27FC236}">
                      <a16:creationId xmlns:a16="http://schemas.microsoft.com/office/drawing/2014/main" id="{339B8FDB-E49F-4B08-9A05-618493F62F1B}"/>
                    </a:ext>
                  </a:extLst>
                </p:cNvPr>
                <p:cNvSpPr txBox="1"/>
                <p:nvPr/>
              </p:nvSpPr>
              <p:spPr>
                <a:xfrm>
                  <a:off x="0" y="-47625"/>
                  <a:ext cx="679029" cy="60944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047"/>
                    </a:lnSpc>
                  </a:pPr>
                  <a:endParaRPr/>
                </a:p>
              </p:txBody>
            </p:sp>
          </p:grpSp>
          <p:sp>
            <p:nvSpPr>
              <p:cNvPr id="63" name="TextBox 40">
                <a:extLst>
                  <a:ext uri="{FF2B5EF4-FFF2-40B4-BE49-F238E27FC236}">
                    <a16:creationId xmlns:a16="http://schemas.microsoft.com/office/drawing/2014/main" id="{B7C11252-D5D0-4CF9-9634-5F4BB3655A31}"/>
                  </a:ext>
                </a:extLst>
              </p:cNvPr>
              <p:cNvSpPr txBox="1"/>
              <p:nvPr/>
            </p:nvSpPr>
            <p:spPr>
              <a:xfrm>
                <a:off x="14203465" y="5902541"/>
                <a:ext cx="2312074" cy="58990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2329"/>
                  </a:lnSpc>
                </a:pPr>
                <a:r>
                  <a:rPr lang="en-US" sz="2000" dirty="0">
                    <a:solidFill>
                      <a:srgbClr val="11084B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Real Time Navigation </a:t>
                </a:r>
              </a:p>
            </p:txBody>
          </p:sp>
        </p:grpSp>
        <p:pic>
          <p:nvPicPr>
            <p:cNvPr id="67" name="Graphic 66" descr="Map with pin">
              <a:extLst>
                <a:ext uri="{FF2B5EF4-FFF2-40B4-BE49-F238E27FC236}">
                  <a16:creationId xmlns:a16="http://schemas.microsoft.com/office/drawing/2014/main" id="{60460D08-1026-4128-B6D3-63BCAFB00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56870" y="4710241"/>
              <a:ext cx="1195259" cy="1195259"/>
            </a:xfrm>
            <a:prstGeom prst="rect">
              <a:avLst/>
            </a:prstGeom>
          </p:spPr>
        </p:pic>
      </p:grpSp>
      <p:sp>
        <p:nvSpPr>
          <p:cNvPr id="75" name="TextBox 7">
            <a:extLst>
              <a:ext uri="{FF2B5EF4-FFF2-40B4-BE49-F238E27FC236}">
                <a16:creationId xmlns:a16="http://schemas.microsoft.com/office/drawing/2014/main" id="{5D5CCEF2-312C-41D9-94D3-60DAF219ABF5}"/>
              </a:ext>
            </a:extLst>
          </p:cNvPr>
          <p:cNvSpPr txBox="1"/>
          <p:nvPr/>
        </p:nvSpPr>
        <p:spPr>
          <a:xfrm>
            <a:off x="8194084" y="1962614"/>
            <a:ext cx="2578188" cy="231398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047"/>
              </a:lnSpc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2049B">
                <a:alpha val="100000"/>
              </a:srgbClr>
            </a:gs>
            <a:gs pos="50000">
              <a:srgbClr val="3420B8">
                <a:alpha val="100000"/>
              </a:srgbClr>
            </a:gs>
            <a:gs pos="100000">
              <a:srgbClr val="0F035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686982" y="5223900"/>
            <a:ext cx="7727977" cy="772797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8978883">
            <a:off x="14834504" y="-2130804"/>
            <a:ext cx="6143194" cy="614319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33425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87583" y="2167310"/>
            <a:ext cx="13491019" cy="800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826"/>
              </a:lnSpc>
            </a:pPr>
            <a:r>
              <a:rPr lang="en-US" sz="5297" b="1" dirty="0">
                <a:solidFill>
                  <a:srgbClr val="0CC0DF"/>
                </a:solidFill>
                <a:latin typeface="Poppins Bold"/>
                <a:ea typeface="Poppins Bold"/>
                <a:cs typeface="Poppins Bold"/>
                <a:sym typeface="Poppins Bold"/>
              </a:rPr>
              <a:t>PRACTICABILITY OF THE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52440" y="2993285"/>
            <a:ext cx="2590522" cy="153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106"/>
              </a:lnSpc>
            </a:pPr>
            <a:r>
              <a:rPr lang="en-US" sz="10096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APP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3281" y="4752078"/>
            <a:ext cx="7999681" cy="3193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80"/>
              </a:lnSpc>
            </a:pPr>
            <a:r>
              <a:rPr lang="en-US" sz="2544" spc="-73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Our app will serve as a centralized platform, making it easier for users to access all available options in one place.</a:t>
            </a:r>
          </a:p>
          <a:p>
            <a:pPr algn="l">
              <a:lnSpc>
                <a:spcPts val="3180"/>
              </a:lnSpc>
            </a:pPr>
            <a:endParaRPr lang="en-US" sz="2544" spc="-7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80"/>
              </a:lnSpc>
            </a:pPr>
            <a:endParaRPr lang="en-US" sz="2544" spc="-7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80"/>
              </a:lnSpc>
            </a:pPr>
            <a:endParaRPr lang="en-US" sz="2544" spc="-7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80"/>
              </a:lnSpc>
            </a:pPr>
            <a:endParaRPr lang="en-US" sz="2544" spc="-7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180"/>
              </a:lnSpc>
            </a:pPr>
            <a:endParaRPr lang="en-US" sz="2544" spc="-73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87583" y="2968008"/>
            <a:ext cx="5444768" cy="1463281"/>
          </a:xfrm>
          <a:custGeom>
            <a:avLst/>
            <a:gdLst/>
            <a:ahLst/>
            <a:cxnLst/>
            <a:rect l="l" t="t" r="r" b="b"/>
            <a:pathLst>
              <a:path w="5444768" h="1463281">
                <a:moveTo>
                  <a:pt x="0" y="0"/>
                </a:moveTo>
                <a:lnTo>
                  <a:pt x="5444768" y="0"/>
                </a:lnTo>
                <a:lnTo>
                  <a:pt x="5444768" y="1463281"/>
                </a:lnTo>
                <a:lnTo>
                  <a:pt x="0" y="1463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9951413" y="2167310"/>
            <a:ext cx="7954689" cy="6920579"/>
          </a:xfrm>
          <a:custGeom>
            <a:avLst/>
            <a:gdLst/>
            <a:ahLst/>
            <a:cxnLst/>
            <a:rect l="l" t="t" r="r" b="b"/>
            <a:pathLst>
              <a:path w="7954689" h="6920579">
                <a:moveTo>
                  <a:pt x="0" y="0"/>
                </a:moveTo>
                <a:lnTo>
                  <a:pt x="7954688" y="0"/>
                </a:lnTo>
                <a:lnTo>
                  <a:pt x="7954688" y="6920579"/>
                </a:lnTo>
                <a:lnTo>
                  <a:pt x="0" y="69205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052129" y="1042878"/>
            <a:ext cx="1476505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2889" y="1044844"/>
            <a:ext cx="169367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67546" y="1023370"/>
            <a:ext cx="141135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83307" y="1042878"/>
            <a:ext cx="1975993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60425" y="6237868"/>
            <a:ext cx="6876882" cy="780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7"/>
              </a:lnSpc>
              <a:spcBef>
                <a:spcPct val="0"/>
              </a:spcBef>
            </a:pPr>
            <a:r>
              <a:rPr lang="en-US" sz="22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Market Need:  Growing number of students</a:t>
            </a:r>
          </a:p>
          <a:p>
            <a:pPr algn="just">
              <a:lnSpc>
                <a:spcPts val="3187"/>
              </a:lnSpc>
              <a:spcBef>
                <a:spcPct val="0"/>
              </a:spcBef>
            </a:pPr>
            <a:r>
              <a:rPr lang="en-US" sz="22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and workers in urban areas.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654436" y="7260182"/>
            <a:ext cx="6977658" cy="744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Solution: Centralized platform to find, compare, </a:t>
            </a:r>
          </a:p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book boarding places easily.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43281" y="8257110"/>
            <a:ext cx="6589812" cy="744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Technology: User-friendly mobile application </a:t>
            </a:r>
          </a:p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with location-based services.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2049B">
                <a:alpha val="100000"/>
              </a:srgbClr>
            </a:gs>
            <a:gs pos="50000">
              <a:srgbClr val="3420B8">
                <a:alpha val="100000"/>
              </a:srgbClr>
            </a:gs>
            <a:gs pos="100000">
              <a:srgbClr val="0F035D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1452" y="1541206"/>
            <a:ext cx="8941519" cy="89415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052129" y="1042878"/>
            <a:ext cx="1476505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062889" y="1044844"/>
            <a:ext cx="169367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267546" y="1023370"/>
            <a:ext cx="141135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283307" y="1042878"/>
            <a:ext cx="1975993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722107" y="8724265"/>
            <a:ext cx="417160" cy="372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b="1">
                <a:solidFill>
                  <a:srgbClr val="11084B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304973" y="2209825"/>
            <a:ext cx="11571509" cy="2717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56"/>
              </a:lnSpc>
            </a:pPr>
            <a:r>
              <a:rPr lang="en-US" sz="6597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FEASIBILITY OF IMPLEMENTATION </a:t>
            </a:r>
          </a:p>
          <a:p>
            <a:pPr algn="l">
              <a:lnSpc>
                <a:spcPts val="6486"/>
              </a:lnSpc>
            </a:pPr>
            <a:endParaRPr lang="en-US" sz="6597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052129" y="1224322"/>
            <a:ext cx="6660728" cy="8880970"/>
          </a:xfrm>
          <a:custGeom>
            <a:avLst/>
            <a:gdLst/>
            <a:ahLst/>
            <a:cxnLst/>
            <a:rect l="l" t="t" r="r" b="b"/>
            <a:pathLst>
              <a:path w="6660728" h="8880970">
                <a:moveTo>
                  <a:pt x="0" y="0"/>
                </a:moveTo>
                <a:lnTo>
                  <a:pt x="6660728" y="0"/>
                </a:lnTo>
                <a:lnTo>
                  <a:pt x="6660728" y="8880970"/>
                </a:lnTo>
                <a:lnTo>
                  <a:pt x="0" y="88809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2304973" y="4233884"/>
            <a:ext cx="7162994" cy="546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7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Timeline :  </a:t>
            </a:r>
            <a:r>
              <a:rPr lang="en-US" sz="2777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1 - month development cycle, including designing, testing, and launching.</a:t>
            </a:r>
          </a:p>
          <a:p>
            <a:pPr algn="l">
              <a:lnSpc>
                <a:spcPts val="3887"/>
              </a:lnSpc>
              <a:spcBef>
                <a:spcPct val="0"/>
              </a:spcBef>
            </a:pPr>
            <a:endParaRPr lang="en-US" sz="2777" dirty="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7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Resources: </a:t>
            </a:r>
            <a:r>
              <a:rPr lang="en-US" sz="2777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Team of developers, designers, and marketing skills , data base handling.</a:t>
            </a:r>
          </a:p>
          <a:p>
            <a:pPr algn="l">
              <a:lnSpc>
                <a:spcPts val="3887"/>
              </a:lnSpc>
              <a:spcBef>
                <a:spcPct val="0"/>
              </a:spcBef>
            </a:pPr>
            <a:endParaRPr lang="en-US" sz="2777" dirty="0">
              <a:solidFill>
                <a:srgbClr val="FDFDF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7" b="1" dirty="0">
                <a:solidFill>
                  <a:srgbClr val="FDFDF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Budget Consideration: </a:t>
            </a:r>
          </a:p>
          <a:p>
            <a:pPr algn="l">
              <a:lnSpc>
                <a:spcPts val="3887"/>
              </a:lnSpc>
              <a:spcBef>
                <a:spcPct val="0"/>
              </a:spcBef>
            </a:pPr>
            <a:r>
              <a:rPr lang="en-US" sz="2777" dirty="0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Through fund raising activities</a:t>
            </a:r>
          </a:p>
          <a:p>
            <a:pPr algn="ctr">
              <a:lnSpc>
                <a:spcPts val="3887"/>
              </a:lnSpc>
              <a:spcBef>
                <a:spcPct val="0"/>
              </a:spcBef>
            </a:pPr>
            <a:r>
              <a:rPr lang="en-US" sz="2777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4268168" y="3110440"/>
            <a:ext cx="2908381" cy="781627"/>
          </a:xfrm>
          <a:custGeom>
            <a:avLst/>
            <a:gdLst/>
            <a:ahLst/>
            <a:cxnLst/>
            <a:rect l="l" t="t" r="r" b="b"/>
            <a:pathLst>
              <a:path w="2908381" h="781627">
                <a:moveTo>
                  <a:pt x="0" y="0"/>
                </a:moveTo>
                <a:lnTo>
                  <a:pt x="2908381" y="0"/>
                </a:lnTo>
                <a:lnTo>
                  <a:pt x="2908381" y="781628"/>
                </a:lnTo>
                <a:lnTo>
                  <a:pt x="0" y="7816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4267546" y="3662906"/>
            <a:ext cx="3728356" cy="628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37"/>
              </a:lnSpc>
            </a:pPr>
            <a:r>
              <a:rPr lang="en-US" sz="4125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MOBILE APP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2049B">
                <a:alpha val="100000"/>
              </a:srgbClr>
            </a:gs>
            <a:gs pos="50000">
              <a:srgbClr val="1E1674">
                <a:alpha val="100000"/>
              </a:srgbClr>
            </a:gs>
            <a:gs pos="100000">
              <a:srgbClr val="0F035D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348628" y="4787540"/>
            <a:ext cx="8941519" cy="89415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3508166" y="8827475"/>
            <a:ext cx="12652166" cy="996959"/>
            <a:chOff x="0" y="0"/>
            <a:chExt cx="3332258" cy="26257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332258" cy="262574"/>
            </a:xfrm>
            <a:custGeom>
              <a:avLst/>
              <a:gdLst/>
              <a:ahLst/>
              <a:cxnLst/>
              <a:rect l="l" t="t" r="r" b="b"/>
              <a:pathLst>
                <a:path w="3332258" h="262574">
                  <a:moveTo>
                    <a:pt x="31207" y="0"/>
                  </a:moveTo>
                  <a:lnTo>
                    <a:pt x="3301051" y="0"/>
                  </a:lnTo>
                  <a:cubicBezTo>
                    <a:pt x="3318286" y="0"/>
                    <a:pt x="3332258" y="13972"/>
                    <a:pt x="3332258" y="31207"/>
                  </a:cubicBezTo>
                  <a:lnTo>
                    <a:pt x="3332258" y="231366"/>
                  </a:lnTo>
                  <a:cubicBezTo>
                    <a:pt x="3332258" y="239643"/>
                    <a:pt x="3328970" y="247581"/>
                    <a:pt x="3323117" y="253433"/>
                  </a:cubicBezTo>
                  <a:cubicBezTo>
                    <a:pt x="3317265" y="259286"/>
                    <a:pt x="3309327" y="262574"/>
                    <a:pt x="3301051" y="262574"/>
                  </a:cubicBezTo>
                  <a:lnTo>
                    <a:pt x="31207" y="262574"/>
                  </a:lnTo>
                  <a:cubicBezTo>
                    <a:pt x="22930" y="262574"/>
                    <a:pt x="14993" y="259286"/>
                    <a:pt x="9140" y="253433"/>
                  </a:cubicBezTo>
                  <a:cubicBezTo>
                    <a:pt x="3288" y="247581"/>
                    <a:pt x="0" y="239643"/>
                    <a:pt x="0" y="231366"/>
                  </a:cubicBezTo>
                  <a:lnTo>
                    <a:pt x="0" y="31207"/>
                  </a:lnTo>
                  <a:cubicBezTo>
                    <a:pt x="0" y="22930"/>
                    <a:pt x="3288" y="14993"/>
                    <a:pt x="9140" y="9140"/>
                  </a:cubicBezTo>
                  <a:cubicBezTo>
                    <a:pt x="14993" y="3288"/>
                    <a:pt x="22930" y="0"/>
                    <a:pt x="3120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332258" cy="3101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879199" y="2109150"/>
            <a:ext cx="4392105" cy="6718324"/>
          </a:xfrm>
          <a:custGeom>
            <a:avLst/>
            <a:gdLst/>
            <a:ahLst/>
            <a:cxnLst/>
            <a:rect l="l" t="t" r="r" b="b"/>
            <a:pathLst>
              <a:path w="4392105" h="6718324">
                <a:moveTo>
                  <a:pt x="0" y="0"/>
                </a:moveTo>
                <a:lnTo>
                  <a:pt x="4392105" y="0"/>
                </a:lnTo>
                <a:lnTo>
                  <a:pt x="4392105" y="6718325"/>
                </a:lnTo>
                <a:lnTo>
                  <a:pt x="0" y="67183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052129" y="1042878"/>
            <a:ext cx="1476505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062889" y="1044844"/>
            <a:ext cx="169367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67546" y="1023370"/>
            <a:ext cx="141135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83307" y="1042878"/>
            <a:ext cx="1975993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3873" y="2244568"/>
            <a:ext cx="9110487" cy="312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24"/>
              </a:lnSpc>
            </a:pPr>
            <a:r>
              <a:rPr lang="en-US" sz="7295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MARKET GAP ANALYSIS</a:t>
            </a:r>
          </a:p>
          <a:p>
            <a:pPr algn="just">
              <a:lnSpc>
                <a:spcPts val="8024"/>
              </a:lnSpc>
            </a:pPr>
            <a:endParaRPr lang="en-US" sz="7295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573873" y="4540610"/>
            <a:ext cx="8934989" cy="401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2"/>
              </a:lnSpc>
            </a:pPr>
            <a:r>
              <a:rPr lang="en-US" sz="2645" b="1" spc="-4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Current Situation: </a:t>
            </a:r>
            <a:r>
              <a:rPr lang="en-US" sz="2645" spc="-4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Difficulty in finding reliable boarding options; lack of centralized information.</a:t>
            </a:r>
          </a:p>
          <a:p>
            <a:pPr algn="l">
              <a:lnSpc>
                <a:spcPts val="3492"/>
              </a:lnSpc>
            </a:pPr>
            <a:endParaRPr lang="en-US" sz="2645" spc="-42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92"/>
              </a:lnSpc>
            </a:pPr>
            <a:r>
              <a:rPr lang="en-US" sz="2645" b="1" spc="-4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Consumer Need:</a:t>
            </a:r>
            <a:r>
              <a:rPr lang="en-US" sz="2645" spc="-4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Students and employees require affordable, accessible accommodation.</a:t>
            </a:r>
          </a:p>
          <a:p>
            <a:pPr algn="l">
              <a:lnSpc>
                <a:spcPts val="3492"/>
              </a:lnSpc>
            </a:pPr>
            <a:endParaRPr lang="en-US" sz="2645" spc="-42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492"/>
              </a:lnSpc>
            </a:pPr>
            <a:r>
              <a:rPr lang="en-US" sz="2645" b="1" spc="-42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Competitor Analysis:</a:t>
            </a:r>
            <a:r>
              <a:rPr lang="en-US" sz="2645" spc="-4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Limited local apps and services ; existing platforms are not efficiently working.</a:t>
            </a:r>
          </a:p>
          <a:p>
            <a:pPr algn="l">
              <a:lnSpc>
                <a:spcPts val="3492"/>
              </a:lnSpc>
            </a:pPr>
            <a:endParaRPr lang="en-US" sz="2645" spc="-42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2049B">
                <a:alpha val="100000"/>
              </a:srgbClr>
            </a:gs>
            <a:gs pos="50000">
              <a:srgbClr val="3420B8">
                <a:alpha val="100000"/>
              </a:srgbClr>
            </a:gs>
            <a:gs pos="100000">
              <a:srgbClr val="0F035D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978883">
            <a:off x="16270350" y="-1319286"/>
            <a:ext cx="4035301" cy="40353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33425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5856872" y="242034"/>
            <a:ext cx="13441170" cy="10988157"/>
          </a:xfrm>
          <a:custGeom>
            <a:avLst/>
            <a:gdLst/>
            <a:ahLst/>
            <a:cxnLst/>
            <a:rect l="l" t="t" r="r" b="b"/>
            <a:pathLst>
              <a:path w="13441170" h="10988157">
                <a:moveTo>
                  <a:pt x="0" y="0"/>
                </a:moveTo>
                <a:lnTo>
                  <a:pt x="13441170" y="0"/>
                </a:lnTo>
                <a:lnTo>
                  <a:pt x="13441170" y="10988157"/>
                </a:lnTo>
                <a:lnTo>
                  <a:pt x="0" y="10988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1201" y="5770690"/>
            <a:ext cx="13407699" cy="346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37"/>
              </a:lnSpc>
            </a:pPr>
            <a:r>
              <a:rPr lang="en-US" sz="9491" b="1" spc="-46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SWOT </a:t>
            </a:r>
          </a:p>
          <a:p>
            <a:pPr algn="just">
              <a:lnSpc>
                <a:spcPts val="8637"/>
              </a:lnSpc>
            </a:pPr>
            <a:r>
              <a:rPr lang="en-US" sz="9491" b="1" spc="-46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</a:t>
            </a:r>
          </a:p>
          <a:p>
            <a:pPr algn="just">
              <a:lnSpc>
                <a:spcPts val="8637"/>
              </a:lnSpc>
            </a:pPr>
            <a:endParaRPr lang="en-US" sz="9491" b="1" spc="-465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595219" y="1896911"/>
            <a:ext cx="7505208" cy="3839202"/>
            <a:chOff x="0" y="0"/>
            <a:chExt cx="1976680" cy="10111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76680" cy="1011148"/>
            </a:xfrm>
            <a:custGeom>
              <a:avLst/>
              <a:gdLst/>
              <a:ahLst/>
              <a:cxnLst/>
              <a:rect l="l" t="t" r="r" b="b"/>
              <a:pathLst>
                <a:path w="1976680" h="1011148">
                  <a:moveTo>
                    <a:pt x="52609" y="0"/>
                  </a:moveTo>
                  <a:lnTo>
                    <a:pt x="1924072" y="0"/>
                  </a:lnTo>
                  <a:cubicBezTo>
                    <a:pt x="1938025" y="0"/>
                    <a:pt x="1951406" y="5543"/>
                    <a:pt x="1961272" y="15409"/>
                  </a:cubicBezTo>
                  <a:cubicBezTo>
                    <a:pt x="1971138" y="25275"/>
                    <a:pt x="1976680" y="38656"/>
                    <a:pt x="1976680" y="52609"/>
                  </a:cubicBezTo>
                  <a:lnTo>
                    <a:pt x="1976680" y="958539"/>
                  </a:lnTo>
                  <a:cubicBezTo>
                    <a:pt x="1976680" y="972492"/>
                    <a:pt x="1971138" y="985873"/>
                    <a:pt x="1961272" y="995739"/>
                  </a:cubicBezTo>
                  <a:cubicBezTo>
                    <a:pt x="1951406" y="1005605"/>
                    <a:pt x="1938025" y="1011148"/>
                    <a:pt x="1924072" y="1011148"/>
                  </a:cubicBezTo>
                  <a:lnTo>
                    <a:pt x="52609" y="1011148"/>
                  </a:lnTo>
                  <a:cubicBezTo>
                    <a:pt x="38656" y="1011148"/>
                    <a:pt x="25275" y="1005605"/>
                    <a:pt x="15409" y="995739"/>
                  </a:cubicBezTo>
                  <a:cubicBezTo>
                    <a:pt x="5543" y="985873"/>
                    <a:pt x="0" y="972492"/>
                    <a:pt x="0" y="958539"/>
                  </a:cubicBezTo>
                  <a:lnTo>
                    <a:pt x="0" y="52609"/>
                  </a:lnTo>
                  <a:cubicBezTo>
                    <a:pt x="0" y="38656"/>
                    <a:pt x="5543" y="25275"/>
                    <a:pt x="15409" y="15409"/>
                  </a:cubicBezTo>
                  <a:cubicBezTo>
                    <a:pt x="25275" y="5543"/>
                    <a:pt x="38656" y="0"/>
                    <a:pt x="526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76680" cy="1049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95219" y="5885296"/>
            <a:ext cx="7505208" cy="3839202"/>
            <a:chOff x="0" y="0"/>
            <a:chExt cx="1976680" cy="101114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76680" cy="1011148"/>
            </a:xfrm>
            <a:custGeom>
              <a:avLst/>
              <a:gdLst/>
              <a:ahLst/>
              <a:cxnLst/>
              <a:rect l="l" t="t" r="r" b="b"/>
              <a:pathLst>
                <a:path w="1976680" h="1011148">
                  <a:moveTo>
                    <a:pt x="52609" y="0"/>
                  </a:moveTo>
                  <a:lnTo>
                    <a:pt x="1924072" y="0"/>
                  </a:lnTo>
                  <a:cubicBezTo>
                    <a:pt x="1938025" y="0"/>
                    <a:pt x="1951406" y="5543"/>
                    <a:pt x="1961272" y="15409"/>
                  </a:cubicBezTo>
                  <a:cubicBezTo>
                    <a:pt x="1971138" y="25275"/>
                    <a:pt x="1976680" y="38656"/>
                    <a:pt x="1976680" y="52609"/>
                  </a:cubicBezTo>
                  <a:lnTo>
                    <a:pt x="1976680" y="958539"/>
                  </a:lnTo>
                  <a:cubicBezTo>
                    <a:pt x="1976680" y="972492"/>
                    <a:pt x="1971138" y="985873"/>
                    <a:pt x="1961272" y="995739"/>
                  </a:cubicBezTo>
                  <a:cubicBezTo>
                    <a:pt x="1951406" y="1005605"/>
                    <a:pt x="1938025" y="1011148"/>
                    <a:pt x="1924072" y="1011148"/>
                  </a:cubicBezTo>
                  <a:lnTo>
                    <a:pt x="52609" y="1011148"/>
                  </a:lnTo>
                  <a:cubicBezTo>
                    <a:pt x="38656" y="1011148"/>
                    <a:pt x="25275" y="1005605"/>
                    <a:pt x="15409" y="995739"/>
                  </a:cubicBezTo>
                  <a:cubicBezTo>
                    <a:pt x="5543" y="985873"/>
                    <a:pt x="0" y="972492"/>
                    <a:pt x="0" y="958539"/>
                  </a:cubicBezTo>
                  <a:lnTo>
                    <a:pt x="0" y="52609"/>
                  </a:lnTo>
                  <a:cubicBezTo>
                    <a:pt x="0" y="38656"/>
                    <a:pt x="5543" y="25275"/>
                    <a:pt x="15409" y="15409"/>
                  </a:cubicBezTo>
                  <a:cubicBezTo>
                    <a:pt x="25275" y="5543"/>
                    <a:pt x="38656" y="0"/>
                    <a:pt x="526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976680" cy="1049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250504" y="1713890"/>
            <a:ext cx="3799730" cy="3809253"/>
          </a:xfrm>
          <a:custGeom>
            <a:avLst/>
            <a:gdLst/>
            <a:ahLst/>
            <a:cxnLst/>
            <a:rect l="l" t="t" r="r" b="b"/>
            <a:pathLst>
              <a:path w="3799730" h="3809253">
                <a:moveTo>
                  <a:pt x="0" y="0"/>
                </a:moveTo>
                <a:lnTo>
                  <a:pt x="3799730" y="0"/>
                </a:lnTo>
                <a:lnTo>
                  <a:pt x="3799730" y="3809253"/>
                </a:lnTo>
                <a:lnTo>
                  <a:pt x="0" y="3809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052129" y="1042878"/>
            <a:ext cx="1476505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62889" y="1044844"/>
            <a:ext cx="169367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267546" y="1023370"/>
            <a:ext cx="141135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83307" y="1042878"/>
            <a:ext cx="1975993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084865" y="6269513"/>
            <a:ext cx="4182681" cy="124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4013" b="1">
                <a:solidFill>
                  <a:srgbClr val="0CC0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WEAKNESSES</a:t>
            </a:r>
          </a:p>
          <a:p>
            <a:pPr algn="l">
              <a:lnSpc>
                <a:spcPts val="4976"/>
              </a:lnSpc>
            </a:pPr>
            <a:endParaRPr lang="en-US" sz="4013" b="1">
              <a:solidFill>
                <a:srgbClr val="0CC0D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101484" y="2089791"/>
            <a:ext cx="4182681" cy="61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4013" b="1">
                <a:solidFill>
                  <a:srgbClr val="0CC0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STRENGTHS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01484" y="2824607"/>
            <a:ext cx="6873175" cy="2649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Feature Integration: </a:t>
            </a:r>
            <a:r>
              <a:rPr lang="en-US" sz="2400" dirty="0">
                <a:solidFill>
                  <a:srgbClr val="FFFFFF"/>
                </a:solidFill>
                <a:latin typeface="Montserrat" panose="00000500000000000000" pitchFamily="2" charset="0"/>
                <a:ea typeface="Montserrat Bold"/>
                <a:cs typeface="Montserrat Bold"/>
                <a:sym typeface="Montserrat Bold"/>
              </a:rPr>
              <a:t>Adding community features can boost engagement.</a:t>
            </a:r>
          </a:p>
          <a:p>
            <a:pPr algn="l">
              <a:lnSpc>
                <a:spcPts val="3047"/>
              </a:lnSpc>
              <a:spcBef>
                <a:spcPct val="0"/>
              </a:spcBef>
            </a:pPr>
            <a:endParaRPr lang="en-US" sz="217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21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User-Friendly Graphical User Interface: </a:t>
            </a:r>
            <a:r>
              <a:rPr lang="en-US" sz="217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Intuitive interface ensures broad accessibility.</a:t>
            </a:r>
          </a:p>
          <a:p>
            <a:pPr algn="l">
              <a:lnSpc>
                <a:spcPts val="3047"/>
              </a:lnSpc>
              <a:spcBef>
                <a:spcPct val="0"/>
              </a:spcBef>
            </a:pPr>
            <a:endParaRPr lang="en-US" sz="217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47"/>
              </a:lnSpc>
              <a:spcBef>
                <a:spcPct val="0"/>
              </a:spcBef>
            </a:pPr>
            <a:r>
              <a:rPr lang="en-US" sz="21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Easy to handle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101484" y="7249794"/>
            <a:ext cx="6873175" cy="1896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47"/>
              </a:lnSpc>
            </a:pPr>
            <a:r>
              <a:rPr lang="en-US" sz="21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Limited Server Capacity</a:t>
            </a:r>
          </a:p>
          <a:p>
            <a:pPr algn="l">
              <a:lnSpc>
                <a:spcPts val="3047"/>
              </a:lnSpc>
            </a:pPr>
            <a:endParaRPr lang="en-US" sz="2177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47"/>
              </a:lnSpc>
            </a:pPr>
            <a:r>
              <a:rPr lang="en-US" sz="21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Maintenance cost and initial cost is high</a:t>
            </a:r>
          </a:p>
          <a:p>
            <a:pPr algn="l">
              <a:lnSpc>
                <a:spcPts val="3047"/>
              </a:lnSpc>
            </a:pPr>
            <a:endParaRPr lang="en-US" sz="2177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47"/>
              </a:lnSpc>
              <a:spcBef>
                <a:spcPct val="0"/>
              </a:spcBef>
            </a:pPr>
            <a:endParaRPr lang="en-US" sz="217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66B1A6-07A2-4BE0-A9B3-6F350D99CD52}"/>
              </a:ext>
            </a:extLst>
          </p:cNvPr>
          <p:cNvGrpSpPr/>
          <p:nvPr/>
        </p:nvGrpSpPr>
        <p:grpSpPr>
          <a:xfrm>
            <a:off x="2271201" y="8039100"/>
            <a:ext cx="5313097" cy="952109"/>
            <a:chOff x="2271201" y="8039100"/>
            <a:chExt cx="5313097" cy="952109"/>
          </a:xfrm>
        </p:grpSpPr>
        <p:sp>
          <p:nvSpPr>
            <p:cNvPr id="14" name="Freeform 14"/>
            <p:cNvSpPr/>
            <p:nvPr/>
          </p:nvSpPr>
          <p:spPr>
            <a:xfrm>
              <a:off x="2271201" y="8047363"/>
              <a:ext cx="3539901" cy="896835"/>
            </a:xfrm>
            <a:custGeom>
              <a:avLst/>
              <a:gdLst/>
              <a:ahLst/>
              <a:cxnLst/>
              <a:rect l="l" t="t" r="r" b="b"/>
              <a:pathLst>
                <a:path w="3539901" h="896835">
                  <a:moveTo>
                    <a:pt x="0" y="0"/>
                  </a:moveTo>
                  <a:lnTo>
                    <a:pt x="3539902" y="0"/>
                  </a:lnTo>
                  <a:lnTo>
                    <a:pt x="3539902" y="896835"/>
                  </a:lnTo>
                  <a:lnTo>
                    <a:pt x="0" y="896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039" b="-3039"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5900077" y="8039100"/>
              <a:ext cx="1684221" cy="952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806"/>
                </a:lnSpc>
              </a:pPr>
              <a:r>
                <a:rPr lang="en-US" sz="6188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APP</a:t>
              </a: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2049B">
                <a:alpha val="100000"/>
              </a:srgbClr>
            </a:gs>
            <a:gs pos="50000">
              <a:srgbClr val="3420B8">
                <a:alpha val="100000"/>
              </a:srgbClr>
            </a:gs>
            <a:gs pos="100000">
              <a:srgbClr val="0F035D">
                <a:alpha val="100000"/>
              </a:srgb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978883">
            <a:off x="16270350" y="-1319286"/>
            <a:ext cx="4035301" cy="40353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33425" cap="sq">
              <a:gradFill>
                <a:gsLst>
                  <a:gs pos="0">
                    <a:srgbClr val="FF27C3">
                      <a:alpha val="100000"/>
                    </a:srgbClr>
                  </a:gs>
                  <a:gs pos="100000">
                    <a:srgbClr val="11084B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-6155100" y="29065"/>
            <a:ext cx="13441170" cy="10988157"/>
          </a:xfrm>
          <a:custGeom>
            <a:avLst/>
            <a:gdLst/>
            <a:ahLst/>
            <a:cxnLst/>
            <a:rect l="l" t="t" r="r" b="b"/>
            <a:pathLst>
              <a:path w="13441170" h="10988157">
                <a:moveTo>
                  <a:pt x="0" y="0"/>
                </a:moveTo>
                <a:lnTo>
                  <a:pt x="13441170" y="0"/>
                </a:lnTo>
                <a:lnTo>
                  <a:pt x="13441170" y="10988157"/>
                </a:lnTo>
                <a:lnTo>
                  <a:pt x="0" y="10988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595219" y="1896911"/>
            <a:ext cx="7505208" cy="3839202"/>
            <a:chOff x="0" y="0"/>
            <a:chExt cx="1976680" cy="101114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76680" cy="1011148"/>
            </a:xfrm>
            <a:custGeom>
              <a:avLst/>
              <a:gdLst/>
              <a:ahLst/>
              <a:cxnLst/>
              <a:rect l="l" t="t" r="r" b="b"/>
              <a:pathLst>
                <a:path w="1976680" h="1011148">
                  <a:moveTo>
                    <a:pt x="52609" y="0"/>
                  </a:moveTo>
                  <a:lnTo>
                    <a:pt x="1924072" y="0"/>
                  </a:lnTo>
                  <a:cubicBezTo>
                    <a:pt x="1938025" y="0"/>
                    <a:pt x="1951406" y="5543"/>
                    <a:pt x="1961272" y="15409"/>
                  </a:cubicBezTo>
                  <a:cubicBezTo>
                    <a:pt x="1971138" y="25275"/>
                    <a:pt x="1976680" y="38656"/>
                    <a:pt x="1976680" y="52609"/>
                  </a:cubicBezTo>
                  <a:lnTo>
                    <a:pt x="1976680" y="958539"/>
                  </a:lnTo>
                  <a:cubicBezTo>
                    <a:pt x="1976680" y="972492"/>
                    <a:pt x="1971138" y="985873"/>
                    <a:pt x="1961272" y="995739"/>
                  </a:cubicBezTo>
                  <a:cubicBezTo>
                    <a:pt x="1951406" y="1005605"/>
                    <a:pt x="1938025" y="1011148"/>
                    <a:pt x="1924072" y="1011148"/>
                  </a:cubicBezTo>
                  <a:lnTo>
                    <a:pt x="52609" y="1011148"/>
                  </a:lnTo>
                  <a:cubicBezTo>
                    <a:pt x="38656" y="1011148"/>
                    <a:pt x="25275" y="1005605"/>
                    <a:pt x="15409" y="995739"/>
                  </a:cubicBezTo>
                  <a:cubicBezTo>
                    <a:pt x="5543" y="985873"/>
                    <a:pt x="0" y="972492"/>
                    <a:pt x="0" y="958539"/>
                  </a:cubicBezTo>
                  <a:lnTo>
                    <a:pt x="0" y="52609"/>
                  </a:lnTo>
                  <a:cubicBezTo>
                    <a:pt x="0" y="38656"/>
                    <a:pt x="5543" y="25275"/>
                    <a:pt x="15409" y="15409"/>
                  </a:cubicBezTo>
                  <a:cubicBezTo>
                    <a:pt x="25275" y="5543"/>
                    <a:pt x="38656" y="0"/>
                    <a:pt x="526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976680" cy="1049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595219" y="5885296"/>
            <a:ext cx="7505208" cy="3839202"/>
            <a:chOff x="0" y="0"/>
            <a:chExt cx="1976680" cy="10111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76680" cy="1011148"/>
            </a:xfrm>
            <a:custGeom>
              <a:avLst/>
              <a:gdLst/>
              <a:ahLst/>
              <a:cxnLst/>
              <a:rect l="l" t="t" r="r" b="b"/>
              <a:pathLst>
                <a:path w="1976680" h="1011148">
                  <a:moveTo>
                    <a:pt x="52609" y="0"/>
                  </a:moveTo>
                  <a:lnTo>
                    <a:pt x="1924072" y="0"/>
                  </a:lnTo>
                  <a:cubicBezTo>
                    <a:pt x="1938025" y="0"/>
                    <a:pt x="1951406" y="5543"/>
                    <a:pt x="1961272" y="15409"/>
                  </a:cubicBezTo>
                  <a:cubicBezTo>
                    <a:pt x="1971138" y="25275"/>
                    <a:pt x="1976680" y="38656"/>
                    <a:pt x="1976680" y="52609"/>
                  </a:cubicBezTo>
                  <a:lnTo>
                    <a:pt x="1976680" y="958539"/>
                  </a:lnTo>
                  <a:cubicBezTo>
                    <a:pt x="1976680" y="972492"/>
                    <a:pt x="1971138" y="985873"/>
                    <a:pt x="1961272" y="995739"/>
                  </a:cubicBezTo>
                  <a:cubicBezTo>
                    <a:pt x="1951406" y="1005605"/>
                    <a:pt x="1938025" y="1011148"/>
                    <a:pt x="1924072" y="1011148"/>
                  </a:cubicBezTo>
                  <a:lnTo>
                    <a:pt x="52609" y="1011148"/>
                  </a:lnTo>
                  <a:cubicBezTo>
                    <a:pt x="38656" y="1011148"/>
                    <a:pt x="25275" y="1005605"/>
                    <a:pt x="15409" y="995739"/>
                  </a:cubicBezTo>
                  <a:cubicBezTo>
                    <a:pt x="5543" y="985873"/>
                    <a:pt x="0" y="972492"/>
                    <a:pt x="0" y="958539"/>
                  </a:cubicBezTo>
                  <a:lnTo>
                    <a:pt x="0" y="52609"/>
                  </a:lnTo>
                  <a:cubicBezTo>
                    <a:pt x="0" y="38656"/>
                    <a:pt x="5543" y="25275"/>
                    <a:pt x="15409" y="15409"/>
                  </a:cubicBezTo>
                  <a:cubicBezTo>
                    <a:pt x="25275" y="5543"/>
                    <a:pt x="38656" y="0"/>
                    <a:pt x="5260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gradFill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976680" cy="10492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52129" y="1042878"/>
            <a:ext cx="1476505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062889" y="1044844"/>
            <a:ext cx="169367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67546" y="1023370"/>
            <a:ext cx="141135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283307" y="1042878"/>
            <a:ext cx="1975993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14029" y="6197079"/>
            <a:ext cx="6313798" cy="124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4013" b="1">
                <a:solidFill>
                  <a:srgbClr val="0CC0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THREATS</a:t>
            </a:r>
          </a:p>
          <a:p>
            <a:pPr algn="l">
              <a:lnSpc>
                <a:spcPts val="4976"/>
              </a:lnSpc>
            </a:pPr>
            <a:endParaRPr lang="en-US" sz="4013" b="1">
              <a:solidFill>
                <a:srgbClr val="0CC0D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01484" y="2137416"/>
            <a:ext cx="5181823" cy="1246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76"/>
              </a:lnSpc>
            </a:pPr>
            <a:r>
              <a:rPr lang="en-US" sz="4013" b="1">
                <a:solidFill>
                  <a:srgbClr val="0CC0D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OPPORTUNITIES</a:t>
            </a:r>
          </a:p>
          <a:p>
            <a:pPr algn="l">
              <a:lnSpc>
                <a:spcPts val="4976"/>
              </a:lnSpc>
            </a:pPr>
            <a:endParaRPr lang="en-US" sz="4013" b="1">
              <a:solidFill>
                <a:srgbClr val="0CC0D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0101484" y="2796032"/>
            <a:ext cx="6873175" cy="353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17"/>
              </a:lnSpc>
            </a:pPr>
            <a:r>
              <a:rPr lang="en-US" sz="2177" b="1" spc="80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Growing Demand:</a:t>
            </a:r>
            <a:r>
              <a:rPr lang="en-US" sz="2177" spc="8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Increasing student and employee populations create a ripe market.</a:t>
            </a:r>
          </a:p>
          <a:p>
            <a:pPr algn="l">
              <a:lnSpc>
                <a:spcPts val="3047"/>
              </a:lnSpc>
            </a:pPr>
            <a:endParaRPr lang="en-US" sz="217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3047"/>
              </a:lnSpc>
            </a:pPr>
            <a:r>
              <a:rPr lang="en-US" sz="21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 extra Income through AdSense</a:t>
            </a:r>
          </a:p>
          <a:p>
            <a:pPr algn="l">
              <a:lnSpc>
                <a:spcPts val="3047"/>
              </a:lnSpc>
            </a:pPr>
            <a:endParaRPr lang="en-US" sz="2177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>
              <a:lnSpc>
                <a:spcPts val="3047"/>
              </a:lnSpc>
            </a:pPr>
            <a:r>
              <a:rPr lang="en-US" sz="2400" b="1" spc="-4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Limited local apps and services : </a:t>
            </a:r>
            <a:r>
              <a:rPr lang="en-US" sz="2400" spc="-42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existing platforms are not efficiently working.</a:t>
            </a:r>
          </a:p>
          <a:p>
            <a:pPr algn="l">
              <a:lnSpc>
                <a:spcPts val="3047"/>
              </a:lnSpc>
            </a:pPr>
            <a:endParaRPr lang="en-US" sz="2177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3047"/>
              </a:lnSpc>
              <a:spcBef>
                <a:spcPct val="0"/>
              </a:spcBef>
            </a:pPr>
            <a:endParaRPr lang="en-US" sz="2177" b="1" dirty="0">
              <a:solidFill>
                <a:srgbClr val="FFFFFF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007376" y="6903251"/>
            <a:ext cx="6680894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0"/>
              </a:lnSpc>
            </a:pPr>
            <a:r>
              <a:rPr lang="en-US" sz="20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Economic Fluctuations: </a:t>
            </a:r>
            <a:r>
              <a:rPr lang="en-US" sz="207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 instability could affect demand.</a:t>
            </a:r>
          </a:p>
          <a:p>
            <a:pPr algn="l">
              <a:lnSpc>
                <a:spcPts val="2430"/>
              </a:lnSpc>
            </a:pPr>
            <a:endParaRPr lang="en-US" sz="207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30"/>
              </a:lnSpc>
            </a:pPr>
            <a:r>
              <a:rPr lang="en-US" sz="2077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Internet Scams</a:t>
            </a:r>
          </a:p>
          <a:p>
            <a:pPr algn="l">
              <a:lnSpc>
                <a:spcPts val="2430"/>
              </a:lnSpc>
            </a:pPr>
            <a:endParaRPr lang="en-US" sz="207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30"/>
              </a:lnSpc>
            </a:pPr>
            <a:r>
              <a:rPr lang="en-US" sz="2077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Competition from established websites – </a:t>
            </a:r>
            <a:r>
              <a:rPr lang="en-US" sz="2077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Ikman.lk, Booking.com</a:t>
            </a:r>
          </a:p>
          <a:p>
            <a:pPr algn="l">
              <a:lnSpc>
                <a:spcPts val="2430"/>
              </a:lnSpc>
            </a:pPr>
            <a:endParaRPr lang="en-US" sz="207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2430"/>
              </a:lnSpc>
            </a:pPr>
            <a:endParaRPr lang="en-US" sz="2077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71201" y="5770690"/>
            <a:ext cx="13407699" cy="346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637"/>
              </a:lnSpc>
            </a:pPr>
            <a:r>
              <a:rPr lang="en-US" sz="9491" b="1" spc="-46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SWOT </a:t>
            </a:r>
          </a:p>
          <a:p>
            <a:pPr algn="just">
              <a:lnSpc>
                <a:spcPts val="8637"/>
              </a:lnSpc>
            </a:pPr>
            <a:r>
              <a:rPr lang="en-US" sz="9491" b="1" spc="-465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ANALYSIS </a:t>
            </a:r>
          </a:p>
          <a:p>
            <a:pPr algn="just">
              <a:lnSpc>
                <a:spcPts val="8637"/>
              </a:lnSpc>
            </a:pPr>
            <a:endParaRPr lang="en-US" sz="9491" b="1" spc="-465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2250504" y="1713890"/>
            <a:ext cx="3799730" cy="3809253"/>
          </a:xfrm>
          <a:custGeom>
            <a:avLst/>
            <a:gdLst/>
            <a:ahLst/>
            <a:cxnLst/>
            <a:rect l="l" t="t" r="r" b="b"/>
            <a:pathLst>
              <a:path w="3799730" h="3809253">
                <a:moveTo>
                  <a:pt x="0" y="0"/>
                </a:moveTo>
                <a:lnTo>
                  <a:pt x="3799730" y="0"/>
                </a:lnTo>
                <a:lnTo>
                  <a:pt x="3799730" y="3809253"/>
                </a:lnTo>
                <a:lnTo>
                  <a:pt x="0" y="3809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07D8396-D659-4981-8FF8-D7F197E539BC}"/>
              </a:ext>
            </a:extLst>
          </p:cNvPr>
          <p:cNvGrpSpPr/>
          <p:nvPr/>
        </p:nvGrpSpPr>
        <p:grpSpPr>
          <a:xfrm>
            <a:off x="2271201" y="8070947"/>
            <a:ext cx="5313097" cy="958753"/>
            <a:chOff x="2271201" y="8070947"/>
            <a:chExt cx="5313097" cy="958753"/>
          </a:xfrm>
        </p:grpSpPr>
        <p:sp>
          <p:nvSpPr>
            <p:cNvPr id="22" name="Freeform 22"/>
            <p:cNvSpPr/>
            <p:nvPr/>
          </p:nvSpPr>
          <p:spPr>
            <a:xfrm>
              <a:off x="2271201" y="8070947"/>
              <a:ext cx="3539901" cy="896835"/>
            </a:xfrm>
            <a:custGeom>
              <a:avLst/>
              <a:gdLst/>
              <a:ahLst/>
              <a:cxnLst/>
              <a:rect l="l" t="t" r="r" b="b"/>
              <a:pathLst>
                <a:path w="3539901" h="896835">
                  <a:moveTo>
                    <a:pt x="0" y="0"/>
                  </a:moveTo>
                  <a:lnTo>
                    <a:pt x="3539902" y="0"/>
                  </a:lnTo>
                  <a:lnTo>
                    <a:pt x="3539902" y="896835"/>
                  </a:lnTo>
                  <a:lnTo>
                    <a:pt x="0" y="8968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3039" b="-3039"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5900077" y="8077591"/>
              <a:ext cx="1684221" cy="952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806"/>
                </a:lnSpc>
              </a:pPr>
              <a:r>
                <a:rPr lang="en-US" sz="6188" b="1" dirty="0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APP</a:t>
              </a:r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2049B">
                <a:alpha val="100000"/>
              </a:srgbClr>
            </a:gs>
            <a:gs pos="50000">
              <a:srgbClr val="3420B8">
                <a:alpha val="100000"/>
              </a:srgbClr>
            </a:gs>
            <a:gs pos="100000">
              <a:srgbClr val="0F035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8978883">
            <a:off x="1581200" y="-2552381"/>
            <a:ext cx="4035301" cy="4035301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33425" cap="sq">
              <a:gradFill>
                <a:gsLst>
                  <a:gs pos="0">
                    <a:srgbClr val="5DE0E6">
                      <a:alpha val="100000"/>
                    </a:srgbClr>
                  </a:gs>
                  <a:gs pos="100000">
                    <a:srgbClr val="004AAD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268070" y="3670869"/>
            <a:ext cx="11194033" cy="1269358"/>
            <a:chOff x="0" y="0"/>
            <a:chExt cx="2948223" cy="33431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48223" cy="334316"/>
            </a:xfrm>
            <a:custGeom>
              <a:avLst/>
              <a:gdLst/>
              <a:ahLst/>
              <a:cxnLst/>
              <a:rect l="l" t="t" r="r" b="b"/>
              <a:pathLst>
                <a:path w="2948223" h="334316">
                  <a:moveTo>
                    <a:pt x="35272" y="0"/>
                  </a:moveTo>
                  <a:lnTo>
                    <a:pt x="2912950" y="0"/>
                  </a:lnTo>
                  <a:cubicBezTo>
                    <a:pt x="2922305" y="0"/>
                    <a:pt x="2931277" y="3716"/>
                    <a:pt x="2937892" y="10331"/>
                  </a:cubicBezTo>
                  <a:cubicBezTo>
                    <a:pt x="2944507" y="16946"/>
                    <a:pt x="2948223" y="25917"/>
                    <a:pt x="2948223" y="35272"/>
                  </a:cubicBezTo>
                  <a:lnTo>
                    <a:pt x="2948223" y="299044"/>
                  </a:lnTo>
                  <a:cubicBezTo>
                    <a:pt x="2948223" y="308399"/>
                    <a:pt x="2944507" y="317371"/>
                    <a:pt x="2937892" y="323985"/>
                  </a:cubicBezTo>
                  <a:cubicBezTo>
                    <a:pt x="2931277" y="330600"/>
                    <a:pt x="2922305" y="334316"/>
                    <a:pt x="2912950" y="334316"/>
                  </a:cubicBezTo>
                  <a:lnTo>
                    <a:pt x="35272" y="334316"/>
                  </a:lnTo>
                  <a:cubicBezTo>
                    <a:pt x="25917" y="334316"/>
                    <a:pt x="16946" y="330600"/>
                    <a:pt x="10331" y="323985"/>
                  </a:cubicBezTo>
                  <a:cubicBezTo>
                    <a:pt x="3716" y="317371"/>
                    <a:pt x="0" y="308399"/>
                    <a:pt x="0" y="299044"/>
                  </a:cubicBezTo>
                  <a:lnTo>
                    <a:pt x="0" y="35272"/>
                  </a:lnTo>
                  <a:cubicBezTo>
                    <a:pt x="0" y="25917"/>
                    <a:pt x="3716" y="16946"/>
                    <a:pt x="10331" y="10331"/>
                  </a:cubicBezTo>
                  <a:cubicBezTo>
                    <a:pt x="16946" y="3716"/>
                    <a:pt x="25917" y="0"/>
                    <a:pt x="35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948223" cy="381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268070" y="6736953"/>
            <a:ext cx="11194033" cy="1317428"/>
            <a:chOff x="0" y="0"/>
            <a:chExt cx="2948223" cy="34697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48223" cy="346977"/>
            </a:xfrm>
            <a:custGeom>
              <a:avLst/>
              <a:gdLst/>
              <a:ahLst/>
              <a:cxnLst/>
              <a:rect l="l" t="t" r="r" b="b"/>
              <a:pathLst>
                <a:path w="2948223" h="346977">
                  <a:moveTo>
                    <a:pt x="35272" y="0"/>
                  </a:moveTo>
                  <a:lnTo>
                    <a:pt x="2912950" y="0"/>
                  </a:lnTo>
                  <a:cubicBezTo>
                    <a:pt x="2922305" y="0"/>
                    <a:pt x="2931277" y="3716"/>
                    <a:pt x="2937892" y="10331"/>
                  </a:cubicBezTo>
                  <a:cubicBezTo>
                    <a:pt x="2944507" y="16946"/>
                    <a:pt x="2948223" y="25917"/>
                    <a:pt x="2948223" y="35272"/>
                  </a:cubicBezTo>
                  <a:lnTo>
                    <a:pt x="2948223" y="311705"/>
                  </a:lnTo>
                  <a:cubicBezTo>
                    <a:pt x="2948223" y="321059"/>
                    <a:pt x="2944507" y="330031"/>
                    <a:pt x="2937892" y="336646"/>
                  </a:cubicBezTo>
                  <a:cubicBezTo>
                    <a:pt x="2931277" y="343261"/>
                    <a:pt x="2922305" y="346977"/>
                    <a:pt x="2912950" y="346977"/>
                  </a:cubicBezTo>
                  <a:lnTo>
                    <a:pt x="35272" y="346977"/>
                  </a:lnTo>
                  <a:cubicBezTo>
                    <a:pt x="25917" y="346977"/>
                    <a:pt x="16946" y="343261"/>
                    <a:pt x="10331" y="336646"/>
                  </a:cubicBezTo>
                  <a:cubicBezTo>
                    <a:pt x="3716" y="330031"/>
                    <a:pt x="0" y="321059"/>
                    <a:pt x="0" y="311705"/>
                  </a:cubicBezTo>
                  <a:lnTo>
                    <a:pt x="0" y="35272"/>
                  </a:lnTo>
                  <a:cubicBezTo>
                    <a:pt x="0" y="25917"/>
                    <a:pt x="3716" y="16946"/>
                    <a:pt x="10331" y="10331"/>
                  </a:cubicBezTo>
                  <a:cubicBezTo>
                    <a:pt x="16946" y="3716"/>
                    <a:pt x="25917" y="0"/>
                    <a:pt x="3527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948223" cy="394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47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41450" y="51435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541450" y="2368791"/>
            <a:ext cx="7732161" cy="3976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1"/>
              </a:lnSpc>
            </a:pPr>
            <a:r>
              <a:rPr lang="en-US" sz="679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PORTER'S </a:t>
            </a:r>
          </a:p>
          <a:p>
            <a:pPr algn="l">
              <a:lnSpc>
                <a:spcPts val="6521"/>
              </a:lnSpc>
            </a:pPr>
            <a:r>
              <a:rPr lang="en-US" sz="6792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FIVE FORCES ANALYSIS</a:t>
            </a:r>
          </a:p>
          <a:p>
            <a:pPr algn="l">
              <a:lnSpc>
                <a:spcPts val="10552"/>
              </a:lnSpc>
            </a:pPr>
            <a:endParaRPr lang="en-US" sz="6792" b="1" dirty="0">
              <a:solidFill>
                <a:srgbClr val="FFFFFF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052129" y="1042878"/>
            <a:ext cx="1476505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62889" y="1044844"/>
            <a:ext cx="169367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67546" y="1023370"/>
            <a:ext cx="1411354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83307" y="1042878"/>
            <a:ext cx="1975993" cy="363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047"/>
              </a:lnSpc>
              <a:spcBef>
                <a:spcPct val="0"/>
              </a:spcBef>
            </a:pPr>
            <a:r>
              <a:rPr lang="en-US" sz="2177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25356" y="2187816"/>
            <a:ext cx="8896714" cy="731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9659" lvl="1" indent="-274830" algn="l">
              <a:lnSpc>
                <a:spcPts val="4073"/>
              </a:lnSpc>
              <a:buFont typeface="Arial"/>
              <a:buChar char="•"/>
            </a:pPr>
            <a:r>
              <a:rPr lang="en-US" sz="254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Threat of New Entrants: </a:t>
            </a:r>
            <a:r>
              <a:rPr lang="en-US" sz="254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Low ; barriers exist in establishing a trusted platform.</a:t>
            </a:r>
          </a:p>
          <a:p>
            <a:pPr algn="l">
              <a:lnSpc>
                <a:spcPts val="4073"/>
              </a:lnSpc>
            </a:pPr>
            <a:endParaRPr lang="en-US" sz="254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49659" lvl="1" indent="-274830" algn="l">
              <a:lnSpc>
                <a:spcPts val="4073"/>
              </a:lnSpc>
              <a:buFont typeface="Arial"/>
              <a:buChar char="•"/>
            </a:pPr>
            <a:r>
              <a:rPr lang="en-US" sz="2545" b="1" dirty="0">
                <a:latin typeface="Montserrat Bold"/>
                <a:ea typeface="Montserrat Bold"/>
                <a:cs typeface="Montserrat Bold"/>
                <a:sym typeface="Montserrat Bold"/>
              </a:rPr>
              <a:t>Bargaining Power of Suppliers:</a:t>
            </a:r>
            <a:r>
              <a:rPr lang="en-US" sz="2545" dirty="0">
                <a:latin typeface="Montserrat"/>
                <a:ea typeface="Montserrat"/>
                <a:cs typeface="Montserrat"/>
                <a:sym typeface="Montserrat"/>
              </a:rPr>
              <a:t> Low ; many boarding places available.</a:t>
            </a:r>
          </a:p>
          <a:p>
            <a:pPr algn="l">
              <a:lnSpc>
                <a:spcPts val="4073"/>
              </a:lnSpc>
            </a:pPr>
            <a:endParaRPr lang="en-US" sz="254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49659" lvl="1" indent="-274830" algn="l">
              <a:lnSpc>
                <a:spcPts val="4073"/>
              </a:lnSpc>
              <a:buFont typeface="Arial"/>
              <a:buChar char="•"/>
            </a:pPr>
            <a:r>
              <a:rPr lang="en-US" sz="254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Bargaining Power of Buyers: </a:t>
            </a:r>
            <a:r>
              <a:rPr lang="en-US" sz="254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High ; consumers have various options.</a:t>
            </a:r>
          </a:p>
          <a:p>
            <a:pPr algn="l">
              <a:lnSpc>
                <a:spcPts val="4073"/>
              </a:lnSpc>
            </a:pPr>
            <a:endParaRPr lang="en-US" sz="254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49659" lvl="1" indent="-274830" algn="l">
              <a:lnSpc>
                <a:spcPts val="4073"/>
              </a:lnSpc>
              <a:buFont typeface="Arial"/>
              <a:buChar char="•"/>
            </a:pPr>
            <a:r>
              <a:rPr lang="en-US" sz="2545" b="1" dirty="0">
                <a:latin typeface="Montserrat Bold"/>
                <a:ea typeface="Montserrat Bold"/>
                <a:cs typeface="Montserrat Bold"/>
                <a:sym typeface="Montserrat Bold"/>
              </a:rPr>
              <a:t>Threat of Substitutes: </a:t>
            </a:r>
            <a:r>
              <a:rPr lang="en-US" sz="2545" dirty="0">
                <a:latin typeface="Montserrat"/>
                <a:ea typeface="Montserrat"/>
                <a:cs typeface="Montserrat"/>
                <a:sym typeface="Montserrat"/>
              </a:rPr>
              <a:t>Low  ; existing rental websites and social media groups</a:t>
            </a:r>
            <a:r>
              <a:rPr lang="en-US" sz="254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4073"/>
              </a:lnSpc>
            </a:pPr>
            <a:endParaRPr lang="en-US" sz="2545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549659" lvl="1" indent="-274830" algn="l">
              <a:lnSpc>
                <a:spcPts val="4073"/>
              </a:lnSpc>
              <a:buFont typeface="Arial"/>
              <a:buChar char="•"/>
            </a:pPr>
            <a:r>
              <a:rPr lang="en-US" sz="2545" b="1" dirty="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Industry Rivalry:</a:t>
            </a:r>
            <a:r>
              <a:rPr lang="en-US" sz="2545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Low ; competition from local services and apps.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650</Words>
  <Application>Microsoft Office PowerPoint</Application>
  <PresentationFormat>Custom</PresentationFormat>
  <Paragraphs>153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Montserrat Bold</vt:lpstr>
      <vt:lpstr>Montserrat</vt:lpstr>
      <vt:lpstr>Poppins</vt:lpstr>
      <vt:lpstr>Calibri</vt:lpstr>
      <vt:lpstr>Poppins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BODIMA LK APP PRESENTATION </dc:title>
  <cp:lastModifiedBy>User</cp:lastModifiedBy>
  <cp:revision>9</cp:revision>
  <dcterms:created xsi:type="dcterms:W3CDTF">2006-08-16T00:00:00Z</dcterms:created>
  <dcterms:modified xsi:type="dcterms:W3CDTF">2024-10-01T17:33:24Z</dcterms:modified>
  <dc:identifier>DAGSQ-uAxYE</dc:identifier>
</cp:coreProperties>
</file>